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6972300" cy="3930650"/>
  <p:notesSz cx="6972300" cy="39306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83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3398" y="1218501"/>
            <a:ext cx="5931852" cy="825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1" i="0">
                <a:solidFill>
                  <a:srgbClr val="4242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46797" y="2201164"/>
            <a:ext cx="4885055" cy="98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827761" y="1963707"/>
            <a:ext cx="134620" cy="1949450"/>
          </a:xfrm>
          <a:custGeom>
            <a:avLst/>
            <a:gdLst/>
            <a:ahLst/>
            <a:cxnLst/>
            <a:rect l="l" t="t" r="r" b="b"/>
            <a:pathLst>
              <a:path w="134620" h="1949450">
                <a:moveTo>
                  <a:pt x="134094" y="1949350"/>
                </a:moveTo>
                <a:lnTo>
                  <a:pt x="0" y="1949350"/>
                </a:lnTo>
                <a:lnTo>
                  <a:pt x="0" y="0"/>
                </a:lnTo>
                <a:lnTo>
                  <a:pt x="134094" y="0"/>
                </a:lnTo>
                <a:lnTo>
                  <a:pt x="134094" y="194935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3571"/>
            <a:ext cx="133350" cy="1229360"/>
          </a:xfrm>
          <a:custGeom>
            <a:avLst/>
            <a:gdLst/>
            <a:ahLst/>
            <a:cxnLst/>
            <a:rect l="l" t="t" r="r" b="b"/>
            <a:pathLst>
              <a:path w="133350" h="1229360">
                <a:moveTo>
                  <a:pt x="133349" y="1229022"/>
                </a:moveTo>
                <a:lnTo>
                  <a:pt x="0" y="1229022"/>
                </a:lnTo>
                <a:lnTo>
                  <a:pt x="0" y="0"/>
                </a:lnTo>
                <a:lnTo>
                  <a:pt x="133349" y="0"/>
                </a:lnTo>
                <a:lnTo>
                  <a:pt x="133349" y="12290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1461" y="1138513"/>
            <a:ext cx="2938462" cy="22348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rgbClr val="4242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rgbClr val="4242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8932" y="904049"/>
            <a:ext cx="3035712" cy="2594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94004" y="904049"/>
            <a:ext cx="3035712" cy="2594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rgbClr val="4242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827761" y="1963707"/>
            <a:ext cx="134620" cy="1949450"/>
          </a:xfrm>
          <a:custGeom>
            <a:avLst/>
            <a:gdLst/>
            <a:ahLst/>
            <a:cxnLst/>
            <a:rect l="l" t="t" r="r" b="b"/>
            <a:pathLst>
              <a:path w="134620" h="1949450">
                <a:moveTo>
                  <a:pt x="134094" y="1949350"/>
                </a:moveTo>
                <a:lnTo>
                  <a:pt x="0" y="1949350"/>
                </a:lnTo>
                <a:lnTo>
                  <a:pt x="0" y="0"/>
                </a:lnTo>
                <a:lnTo>
                  <a:pt x="134094" y="0"/>
                </a:lnTo>
                <a:lnTo>
                  <a:pt x="134094" y="194935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3571"/>
            <a:ext cx="133350" cy="1229360"/>
          </a:xfrm>
          <a:custGeom>
            <a:avLst/>
            <a:gdLst/>
            <a:ahLst/>
            <a:cxnLst/>
            <a:rect l="l" t="t" r="r" b="b"/>
            <a:pathLst>
              <a:path w="133350" h="1229360">
                <a:moveTo>
                  <a:pt x="133349" y="1229022"/>
                </a:moveTo>
                <a:lnTo>
                  <a:pt x="0" y="1229022"/>
                </a:lnTo>
                <a:lnTo>
                  <a:pt x="0" y="0"/>
                </a:lnTo>
                <a:lnTo>
                  <a:pt x="133349" y="0"/>
                </a:lnTo>
                <a:lnTo>
                  <a:pt x="133349" y="12290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0189" y="722909"/>
            <a:ext cx="5727146" cy="343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1" i="0">
                <a:solidFill>
                  <a:srgbClr val="42424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8932" y="904049"/>
            <a:ext cx="6280785" cy="2594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72741" y="3655504"/>
            <a:ext cx="2233168" cy="196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8932" y="3655504"/>
            <a:ext cx="1605089" cy="196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024628" y="3655504"/>
            <a:ext cx="1605089" cy="196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7" Type="http://schemas.openxmlformats.org/officeDocument/2006/relationships/image" Target="../media/image19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7.mp4"/><Relationship Id="rId7" Type="http://schemas.openxmlformats.org/officeDocument/2006/relationships/image" Target="../media/image22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7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5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1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8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7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8713" y="2639534"/>
            <a:ext cx="134620" cy="1273810"/>
          </a:xfrm>
          <a:custGeom>
            <a:avLst/>
            <a:gdLst/>
            <a:ahLst/>
            <a:cxnLst/>
            <a:rect l="l" t="t" r="r" b="b"/>
            <a:pathLst>
              <a:path w="134620" h="1273810">
                <a:moveTo>
                  <a:pt x="134094" y="1273522"/>
                </a:moveTo>
                <a:lnTo>
                  <a:pt x="0" y="1273522"/>
                </a:lnTo>
                <a:lnTo>
                  <a:pt x="0" y="0"/>
                </a:lnTo>
                <a:lnTo>
                  <a:pt x="134094" y="0"/>
                </a:lnTo>
                <a:lnTo>
                  <a:pt x="134094" y="127352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71"/>
            <a:ext cx="5040630" cy="130175"/>
          </a:xfrm>
          <a:custGeom>
            <a:avLst/>
            <a:gdLst/>
            <a:ahLst/>
            <a:cxnLst/>
            <a:rect l="l" t="t" r="r" b="b"/>
            <a:pathLst>
              <a:path w="5040630" h="130175">
                <a:moveTo>
                  <a:pt x="0" y="0"/>
                </a:moveTo>
                <a:lnTo>
                  <a:pt x="5040008" y="0"/>
                </a:lnTo>
                <a:lnTo>
                  <a:pt x="5040008" y="129778"/>
                </a:lnTo>
                <a:lnTo>
                  <a:pt x="0" y="12977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" y="552649"/>
            <a:ext cx="3481536" cy="2825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71950" y="365125"/>
            <a:ext cx="2007235" cy="6330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88925" marR="5080" indent="-276860">
              <a:lnSpc>
                <a:spcPts val="2180"/>
              </a:lnSpc>
              <a:spcBef>
                <a:spcPts val="530"/>
              </a:spcBef>
            </a:pPr>
            <a:r>
              <a:rPr sz="2150" spc="235" dirty="0"/>
              <a:t>SPOKEN</a:t>
            </a:r>
            <a:r>
              <a:rPr sz="2150" spc="65" dirty="0"/>
              <a:t> </a:t>
            </a:r>
            <a:r>
              <a:rPr sz="2150" spc="75" dirty="0"/>
              <a:t>TEXT </a:t>
            </a:r>
            <a:r>
              <a:rPr sz="2150" spc="105" dirty="0"/>
              <a:t>FEATURES</a:t>
            </a:r>
            <a:endParaRPr sz="2150" dirty="0"/>
          </a:p>
        </p:txBody>
      </p:sp>
      <p:pic>
        <p:nvPicPr>
          <p:cNvPr id="6" name="394968833_6646693285443345_583648719833121654_n">
            <a:hlinkClick r:id="" action="ppaction://media"/>
            <a:extLst>
              <a:ext uri="{FF2B5EF4-FFF2-40B4-BE49-F238E27FC236}">
                <a16:creationId xmlns:a16="http://schemas.microsoft.com/office/drawing/2014/main" id="{8C85BB65-21F9-4655-BC96-5FDD01C1B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41888" y="998220"/>
            <a:ext cx="3083623" cy="2414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8350" y="288925"/>
            <a:ext cx="2643505" cy="5740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ctr">
              <a:lnSpc>
                <a:spcPts val="1350"/>
              </a:lnSpc>
              <a:spcBef>
                <a:spcPts val="365"/>
              </a:spcBef>
            </a:pPr>
            <a:r>
              <a:rPr sz="1350" b="1" spc="120" dirty="0">
                <a:solidFill>
                  <a:srgbClr val="424242"/>
                </a:solidFill>
                <a:latin typeface="Trebuchet MS"/>
                <a:cs typeface="Trebuchet MS"/>
              </a:rPr>
              <a:t>HERE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95" dirty="0">
                <a:solidFill>
                  <a:srgbClr val="424242"/>
                </a:solidFill>
                <a:latin typeface="Trebuchet MS"/>
                <a:cs typeface="Trebuchet MS"/>
              </a:rPr>
              <a:t>ARE</a:t>
            </a:r>
            <a:r>
              <a:rPr sz="1350" b="1" spc="4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65" dirty="0">
                <a:solidFill>
                  <a:srgbClr val="424242"/>
                </a:solidFill>
                <a:latin typeface="Trebuchet MS"/>
                <a:cs typeface="Trebuchet MS"/>
              </a:rPr>
              <a:t>SOME</a:t>
            </a:r>
            <a:r>
              <a:rPr sz="1350" b="1" spc="4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10" dirty="0">
                <a:solidFill>
                  <a:srgbClr val="424242"/>
                </a:solidFill>
                <a:latin typeface="Trebuchet MS"/>
                <a:cs typeface="Trebuchet MS"/>
              </a:rPr>
              <a:t>EXAMPLES </a:t>
            </a:r>
            <a:r>
              <a:rPr sz="1350" b="1" spc="105" dirty="0">
                <a:solidFill>
                  <a:srgbClr val="424242"/>
                </a:solidFill>
                <a:latin typeface="Trebuchet MS"/>
                <a:cs typeface="Trebuchet MS"/>
              </a:rPr>
              <a:t>OF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85" dirty="0">
                <a:solidFill>
                  <a:srgbClr val="424242"/>
                </a:solidFill>
                <a:latin typeface="Trebuchet MS"/>
                <a:cs typeface="Trebuchet MS"/>
              </a:rPr>
              <a:t>REPETITION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60" dirty="0">
                <a:solidFill>
                  <a:srgbClr val="424242"/>
                </a:solidFill>
                <a:latin typeface="Trebuchet MS"/>
                <a:cs typeface="Trebuchet MS"/>
              </a:rPr>
              <a:t>TO</a:t>
            </a:r>
            <a:r>
              <a:rPr sz="1350" b="1" spc="4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00" dirty="0">
                <a:solidFill>
                  <a:srgbClr val="424242"/>
                </a:solidFill>
                <a:latin typeface="Trebuchet MS"/>
                <a:cs typeface="Trebuchet MS"/>
              </a:rPr>
              <a:t>KEEP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85" dirty="0">
                <a:solidFill>
                  <a:srgbClr val="424242"/>
                </a:solidFill>
                <a:latin typeface="Trebuchet MS"/>
                <a:cs typeface="Trebuchet MS"/>
              </a:rPr>
              <a:t>YOU </a:t>
            </a:r>
            <a:r>
              <a:rPr sz="1350" b="1" spc="80" dirty="0">
                <a:solidFill>
                  <a:srgbClr val="424242"/>
                </a:solidFill>
                <a:latin typeface="Trebuchet MS"/>
                <a:cs typeface="Trebuchet MS"/>
              </a:rPr>
              <a:t>ENTERTAINED</a:t>
            </a:r>
            <a:endParaRPr sz="1350" dirty="0">
              <a:latin typeface="Trebuchet MS"/>
              <a:cs typeface="Trebuchet MS"/>
            </a:endParaRPr>
          </a:p>
        </p:txBody>
      </p:sp>
      <p:pic>
        <p:nvPicPr>
          <p:cNvPr id="3" name="Starting a Career in Coding _ Beyond Coding Podcast #31 - Patrick Akil with Johan Janssen (1)">
            <a:hlinkClick r:id="" action="ppaction://media"/>
            <a:extLst>
              <a:ext uri="{FF2B5EF4-FFF2-40B4-BE49-F238E27FC236}">
                <a16:creationId xmlns:a16="http://schemas.microsoft.com/office/drawing/2014/main" id="{547311A7-7A9C-4842-849C-370772065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5150" y="1630421"/>
            <a:ext cx="3648750" cy="2052837"/>
          </a:xfrm>
          <a:prstGeom prst="rect">
            <a:avLst/>
          </a:prstGeom>
        </p:spPr>
      </p:pic>
      <p:pic>
        <p:nvPicPr>
          <p:cNvPr id="4" name="395440415_6821172457963546_3892930722350858571_n">
            <a:hlinkClick r:id="" action="ppaction://media"/>
            <a:extLst>
              <a:ext uri="{FF2B5EF4-FFF2-40B4-BE49-F238E27FC236}">
                <a16:creationId xmlns:a16="http://schemas.microsoft.com/office/drawing/2014/main" id="{C001148B-3DB6-45D4-91CA-97A4E51D07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350" y="1630421"/>
            <a:ext cx="2895600" cy="205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577" y="-92075"/>
            <a:ext cx="5727146" cy="343980"/>
          </a:xfrm>
          <a:prstGeom prst="rect">
            <a:avLst/>
          </a:prstGeom>
        </p:spPr>
        <p:txBody>
          <a:bodyPr vert="horz" wrap="square" lIns="0" tIns="124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FIGURATIVE</a:t>
            </a:r>
            <a:r>
              <a:rPr spc="45" dirty="0"/>
              <a:t> </a:t>
            </a:r>
            <a:r>
              <a:rPr spc="95" dirty="0"/>
              <a:t>LANGUAGE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1950" y="257033"/>
            <a:ext cx="2590800" cy="118872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9690" marR="51435" algn="ctr">
              <a:lnSpc>
                <a:spcPct val="102499"/>
              </a:lnSpc>
              <a:spcBef>
                <a:spcPts val="85"/>
              </a:spcBef>
            </a:pPr>
            <a:r>
              <a:rPr sz="1250" spc="-35" dirty="0">
                <a:latin typeface="Trebuchet MS"/>
                <a:cs typeface="Trebuchet MS"/>
              </a:rPr>
              <a:t>Figurative</a:t>
            </a:r>
            <a:r>
              <a:rPr sz="1250" spc="-45" dirty="0">
                <a:latin typeface="Trebuchet MS"/>
                <a:cs typeface="Trebuchet MS"/>
              </a:rPr>
              <a:t> </a:t>
            </a:r>
            <a:r>
              <a:rPr sz="1250" spc="-20" dirty="0">
                <a:latin typeface="Trebuchet MS"/>
                <a:cs typeface="Trebuchet MS"/>
              </a:rPr>
              <a:t>language</a:t>
            </a:r>
            <a:r>
              <a:rPr sz="1250" spc="-45" dirty="0">
                <a:latin typeface="Trebuchet MS"/>
                <a:cs typeface="Trebuchet MS"/>
              </a:rPr>
              <a:t> </a:t>
            </a:r>
            <a:r>
              <a:rPr sz="1250" spc="-40" dirty="0">
                <a:latin typeface="Trebuchet MS"/>
                <a:cs typeface="Trebuchet MS"/>
              </a:rPr>
              <a:t>can</a:t>
            </a:r>
            <a:r>
              <a:rPr sz="1250" spc="-45" dirty="0">
                <a:latin typeface="Trebuchet MS"/>
                <a:cs typeface="Trebuchet MS"/>
              </a:rPr>
              <a:t> </a:t>
            </a:r>
            <a:r>
              <a:rPr sz="1250" spc="-35" dirty="0">
                <a:latin typeface="Trebuchet MS"/>
                <a:cs typeface="Trebuchet MS"/>
              </a:rPr>
              <a:t>be</a:t>
            </a:r>
            <a:r>
              <a:rPr sz="1250" spc="-45" dirty="0">
                <a:latin typeface="Trebuchet MS"/>
                <a:cs typeface="Trebuchet MS"/>
              </a:rPr>
              <a:t> </a:t>
            </a:r>
            <a:r>
              <a:rPr sz="1250" spc="-20" dirty="0">
                <a:latin typeface="Trebuchet MS"/>
                <a:cs typeface="Trebuchet MS"/>
              </a:rPr>
              <a:t>less </a:t>
            </a:r>
            <a:r>
              <a:rPr sz="1250" dirty="0">
                <a:latin typeface="Trebuchet MS"/>
                <a:cs typeface="Trebuchet MS"/>
              </a:rPr>
              <a:t>common</a:t>
            </a:r>
            <a:r>
              <a:rPr sz="1250" spc="-70" dirty="0">
                <a:latin typeface="Trebuchet MS"/>
                <a:cs typeface="Trebuchet MS"/>
              </a:rPr>
              <a:t> </a:t>
            </a:r>
            <a:r>
              <a:rPr sz="1250" spc="-40" dirty="0">
                <a:latin typeface="Trebuchet MS"/>
                <a:cs typeface="Trebuchet MS"/>
              </a:rPr>
              <a:t>in</a:t>
            </a:r>
            <a:r>
              <a:rPr sz="1250" spc="-65" dirty="0">
                <a:latin typeface="Trebuchet MS"/>
                <a:cs typeface="Trebuchet MS"/>
              </a:rPr>
              <a:t> </a:t>
            </a:r>
            <a:r>
              <a:rPr sz="1250" spc="-35" dirty="0">
                <a:latin typeface="Trebuchet MS"/>
                <a:cs typeface="Trebuchet MS"/>
              </a:rPr>
              <a:t>IT</a:t>
            </a:r>
            <a:r>
              <a:rPr sz="1250" spc="-65" dirty="0">
                <a:latin typeface="Trebuchet MS"/>
                <a:cs typeface="Trebuchet MS"/>
              </a:rPr>
              <a:t> </a:t>
            </a:r>
            <a:r>
              <a:rPr sz="1250" spc="-20" dirty="0">
                <a:latin typeface="Trebuchet MS"/>
                <a:cs typeface="Trebuchet MS"/>
              </a:rPr>
              <a:t>discussions</a:t>
            </a:r>
            <a:r>
              <a:rPr sz="1250" spc="-70" dirty="0">
                <a:latin typeface="Trebuchet MS"/>
                <a:cs typeface="Trebuchet MS"/>
              </a:rPr>
              <a:t> </a:t>
            </a:r>
            <a:r>
              <a:rPr sz="1250" spc="-30" dirty="0">
                <a:latin typeface="Trebuchet MS"/>
                <a:cs typeface="Trebuchet MS"/>
              </a:rPr>
              <a:t>due</a:t>
            </a:r>
            <a:r>
              <a:rPr sz="1250" spc="-65" dirty="0">
                <a:latin typeface="Trebuchet MS"/>
                <a:cs typeface="Trebuchet MS"/>
              </a:rPr>
              <a:t> </a:t>
            </a:r>
            <a:r>
              <a:rPr sz="1250" dirty="0">
                <a:latin typeface="Trebuchet MS"/>
                <a:cs typeface="Trebuchet MS"/>
              </a:rPr>
              <a:t>to</a:t>
            </a:r>
            <a:r>
              <a:rPr sz="1250" spc="-65" dirty="0">
                <a:latin typeface="Trebuchet MS"/>
                <a:cs typeface="Trebuchet MS"/>
              </a:rPr>
              <a:t> </a:t>
            </a:r>
            <a:r>
              <a:rPr sz="1250" spc="-25" dirty="0">
                <a:latin typeface="Trebuchet MS"/>
                <a:cs typeface="Trebuchet MS"/>
              </a:rPr>
              <a:t>the </a:t>
            </a:r>
            <a:r>
              <a:rPr sz="1250" spc="-55" dirty="0">
                <a:latin typeface="Trebuchet MS"/>
                <a:cs typeface="Trebuchet MS"/>
              </a:rPr>
              <a:t>technical</a:t>
            </a:r>
            <a:r>
              <a:rPr sz="1250" spc="-60" dirty="0">
                <a:latin typeface="Trebuchet MS"/>
                <a:cs typeface="Trebuchet MS"/>
              </a:rPr>
              <a:t> </a:t>
            </a:r>
            <a:r>
              <a:rPr sz="1250" spc="-40" dirty="0">
                <a:latin typeface="Trebuchet MS"/>
                <a:cs typeface="Trebuchet MS"/>
              </a:rPr>
              <a:t>nature</a:t>
            </a:r>
            <a:r>
              <a:rPr sz="1250" spc="-55" dirty="0">
                <a:latin typeface="Trebuchet MS"/>
                <a:cs typeface="Trebuchet MS"/>
              </a:rPr>
              <a:t> </a:t>
            </a:r>
            <a:r>
              <a:rPr sz="1250" dirty="0">
                <a:latin typeface="Trebuchet MS"/>
                <a:cs typeface="Trebuchet MS"/>
              </a:rPr>
              <a:t>of</a:t>
            </a:r>
            <a:r>
              <a:rPr sz="1250" spc="-60" dirty="0">
                <a:latin typeface="Trebuchet MS"/>
                <a:cs typeface="Trebuchet MS"/>
              </a:rPr>
              <a:t> </a:t>
            </a:r>
            <a:r>
              <a:rPr sz="1250" spc="-30" dirty="0">
                <a:latin typeface="Trebuchet MS"/>
                <a:cs typeface="Trebuchet MS"/>
              </a:rPr>
              <a:t>the</a:t>
            </a:r>
            <a:r>
              <a:rPr sz="1250" spc="-55" dirty="0">
                <a:latin typeface="Trebuchet MS"/>
                <a:cs typeface="Trebuchet MS"/>
              </a:rPr>
              <a:t> </a:t>
            </a:r>
            <a:r>
              <a:rPr sz="1250" spc="-10" dirty="0">
                <a:latin typeface="Trebuchet MS"/>
                <a:cs typeface="Trebuchet MS"/>
              </a:rPr>
              <a:t>subject.</a:t>
            </a:r>
            <a:endParaRPr sz="125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1699"/>
              </a:lnSpc>
              <a:spcBef>
                <a:spcPts val="50"/>
              </a:spcBef>
            </a:pPr>
            <a:r>
              <a:rPr sz="1250" spc="-45" dirty="0">
                <a:latin typeface="Trebuchet MS"/>
                <a:cs typeface="Trebuchet MS"/>
              </a:rPr>
              <a:t>However,</a:t>
            </a:r>
            <a:r>
              <a:rPr sz="1250" spc="-20" dirty="0">
                <a:latin typeface="Trebuchet MS"/>
                <a:cs typeface="Trebuchet MS"/>
              </a:rPr>
              <a:t> </a:t>
            </a:r>
            <a:r>
              <a:rPr sz="1250" spc="-40" dirty="0">
                <a:latin typeface="Trebuchet MS"/>
                <a:cs typeface="Trebuchet MS"/>
              </a:rPr>
              <a:t>metaphors,</a:t>
            </a:r>
            <a:r>
              <a:rPr sz="1250" spc="-20" dirty="0">
                <a:latin typeface="Trebuchet MS"/>
                <a:cs typeface="Trebuchet MS"/>
              </a:rPr>
              <a:t> </a:t>
            </a:r>
            <a:r>
              <a:rPr sz="1250" spc="-40" dirty="0">
                <a:latin typeface="Trebuchet MS"/>
                <a:cs typeface="Trebuchet MS"/>
              </a:rPr>
              <a:t>analogies,</a:t>
            </a:r>
            <a:r>
              <a:rPr sz="1250" spc="-15" dirty="0">
                <a:latin typeface="Trebuchet MS"/>
                <a:cs typeface="Trebuchet MS"/>
              </a:rPr>
              <a:t> </a:t>
            </a:r>
            <a:r>
              <a:rPr sz="1250" spc="-25" dirty="0">
                <a:latin typeface="Trebuchet MS"/>
                <a:cs typeface="Trebuchet MS"/>
              </a:rPr>
              <a:t>and </a:t>
            </a:r>
            <a:r>
              <a:rPr sz="1250" spc="-40" dirty="0">
                <a:latin typeface="Trebuchet MS"/>
                <a:cs typeface="Trebuchet MS"/>
              </a:rPr>
              <a:t>similes</a:t>
            </a:r>
            <a:r>
              <a:rPr sz="1250" spc="-75" dirty="0">
                <a:latin typeface="Trebuchet MS"/>
                <a:cs typeface="Trebuchet MS"/>
              </a:rPr>
              <a:t> </a:t>
            </a:r>
            <a:r>
              <a:rPr sz="1250" spc="-10" dirty="0">
                <a:latin typeface="Trebuchet MS"/>
                <a:cs typeface="Trebuchet MS"/>
              </a:rPr>
              <a:t>may</a:t>
            </a:r>
            <a:r>
              <a:rPr sz="1250" spc="-70" dirty="0">
                <a:latin typeface="Trebuchet MS"/>
                <a:cs typeface="Trebuchet MS"/>
              </a:rPr>
              <a:t> </a:t>
            </a:r>
            <a:r>
              <a:rPr sz="1250" spc="-60" dirty="0">
                <a:latin typeface="Trebuchet MS"/>
                <a:cs typeface="Trebuchet MS"/>
              </a:rPr>
              <a:t>still</a:t>
            </a:r>
            <a:r>
              <a:rPr sz="1250" spc="-70" dirty="0">
                <a:latin typeface="Trebuchet MS"/>
                <a:cs typeface="Trebuchet MS"/>
              </a:rPr>
              <a:t> </a:t>
            </a:r>
            <a:r>
              <a:rPr sz="1250" spc="-35" dirty="0">
                <a:latin typeface="Trebuchet MS"/>
                <a:cs typeface="Trebuchet MS"/>
              </a:rPr>
              <a:t>be</a:t>
            </a:r>
            <a:r>
              <a:rPr sz="1250" spc="-75" dirty="0">
                <a:latin typeface="Trebuchet MS"/>
                <a:cs typeface="Trebuchet MS"/>
              </a:rPr>
              <a:t> </a:t>
            </a:r>
            <a:r>
              <a:rPr sz="1250" spc="-20" dirty="0">
                <a:latin typeface="Trebuchet MS"/>
                <a:cs typeface="Trebuchet MS"/>
              </a:rPr>
              <a:t>used</a:t>
            </a:r>
            <a:r>
              <a:rPr sz="1250" spc="-70" dirty="0">
                <a:latin typeface="Trebuchet MS"/>
                <a:cs typeface="Trebuchet MS"/>
              </a:rPr>
              <a:t> </a:t>
            </a:r>
            <a:r>
              <a:rPr sz="1250" dirty="0">
                <a:latin typeface="Trebuchet MS"/>
                <a:cs typeface="Trebuchet MS"/>
              </a:rPr>
              <a:t>to</a:t>
            </a:r>
            <a:r>
              <a:rPr sz="1250" spc="-70" dirty="0">
                <a:latin typeface="Trebuchet MS"/>
                <a:cs typeface="Trebuchet MS"/>
              </a:rPr>
              <a:t> </a:t>
            </a:r>
            <a:r>
              <a:rPr sz="1250" spc="-20" dirty="0">
                <a:latin typeface="Trebuchet MS"/>
                <a:cs typeface="Trebuchet MS"/>
              </a:rPr>
              <a:t>make </a:t>
            </a:r>
            <a:r>
              <a:rPr sz="1250" spc="-30" dirty="0">
                <a:latin typeface="Trebuchet MS"/>
                <a:cs typeface="Trebuchet MS"/>
              </a:rPr>
              <a:t>complex</a:t>
            </a:r>
            <a:r>
              <a:rPr sz="1250" spc="-50" dirty="0">
                <a:latin typeface="Trebuchet MS"/>
                <a:cs typeface="Trebuchet MS"/>
              </a:rPr>
              <a:t> </a:t>
            </a:r>
            <a:r>
              <a:rPr sz="1250" spc="-35" dirty="0">
                <a:latin typeface="Trebuchet MS"/>
                <a:cs typeface="Trebuchet MS"/>
              </a:rPr>
              <a:t>ideas</a:t>
            </a:r>
            <a:r>
              <a:rPr sz="1250" spc="-50" dirty="0">
                <a:latin typeface="Trebuchet MS"/>
                <a:cs typeface="Trebuchet MS"/>
              </a:rPr>
              <a:t> </a:t>
            </a:r>
            <a:r>
              <a:rPr sz="1250" spc="-25" dirty="0">
                <a:latin typeface="Trebuchet MS"/>
                <a:cs typeface="Trebuchet MS"/>
              </a:rPr>
              <a:t>more</a:t>
            </a:r>
            <a:r>
              <a:rPr sz="1250" spc="-45" dirty="0">
                <a:latin typeface="Trebuchet MS"/>
                <a:cs typeface="Trebuchet MS"/>
              </a:rPr>
              <a:t> </a:t>
            </a:r>
            <a:r>
              <a:rPr sz="1250" spc="-70" dirty="0">
                <a:latin typeface="Trebuchet MS"/>
                <a:cs typeface="Trebuchet MS"/>
              </a:rPr>
              <a:t>relatable.</a:t>
            </a:r>
            <a:r>
              <a:rPr sz="1250" spc="-50" dirty="0">
                <a:latin typeface="Trebuchet MS"/>
                <a:cs typeface="Trebuchet MS"/>
              </a:rPr>
              <a:t> </a:t>
            </a:r>
            <a:endParaRPr sz="1250" dirty="0">
              <a:latin typeface="Trebuchet MS"/>
              <a:cs typeface="Trebuchet MS"/>
            </a:endParaRPr>
          </a:p>
        </p:txBody>
      </p:sp>
      <p:pic>
        <p:nvPicPr>
          <p:cNvPr id="4" name="394959669_24452214894392021_4625121146780919604_n">
            <a:hlinkClick r:id="" action="ppaction://media"/>
            <a:extLst>
              <a:ext uri="{FF2B5EF4-FFF2-40B4-BE49-F238E27FC236}">
                <a16:creationId xmlns:a16="http://schemas.microsoft.com/office/drawing/2014/main" id="{887ADC31-93E4-407F-B8E8-93B84092BB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" y="1628349"/>
            <a:ext cx="2979289" cy="1713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8350" y="288925"/>
            <a:ext cx="2716530" cy="5740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ctr">
              <a:lnSpc>
                <a:spcPts val="1350"/>
              </a:lnSpc>
              <a:spcBef>
                <a:spcPts val="365"/>
              </a:spcBef>
            </a:pPr>
            <a:r>
              <a:rPr sz="1350" b="1" dirty="0">
                <a:solidFill>
                  <a:srgbClr val="424242"/>
                </a:solidFill>
                <a:latin typeface="Arial"/>
                <a:cs typeface="Arial"/>
              </a:rPr>
              <a:t>HERE</a:t>
            </a:r>
            <a:r>
              <a:rPr sz="1350" b="1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424242"/>
                </a:solidFill>
                <a:latin typeface="Arial"/>
                <a:cs typeface="Arial"/>
              </a:rPr>
              <a:t>ARE</a:t>
            </a:r>
            <a:r>
              <a:rPr sz="1350" b="1" spc="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424242"/>
                </a:solidFill>
                <a:latin typeface="Arial"/>
                <a:cs typeface="Arial"/>
              </a:rPr>
              <a:t>SOME</a:t>
            </a:r>
            <a:r>
              <a:rPr sz="1350" b="1" spc="6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350" b="1" spc="-10" dirty="0">
                <a:solidFill>
                  <a:srgbClr val="424242"/>
                </a:solidFill>
                <a:latin typeface="Arial"/>
                <a:cs typeface="Arial"/>
              </a:rPr>
              <a:t>EXAMPLES </a:t>
            </a:r>
            <a:r>
              <a:rPr sz="1350" b="1" dirty="0">
                <a:solidFill>
                  <a:srgbClr val="424242"/>
                </a:solidFill>
                <a:latin typeface="Arial"/>
                <a:cs typeface="Arial"/>
              </a:rPr>
              <a:t>OF</a:t>
            </a:r>
            <a:r>
              <a:rPr sz="1350" b="1" spc="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424242"/>
                </a:solidFill>
                <a:latin typeface="Arial"/>
                <a:cs typeface="Arial"/>
              </a:rPr>
              <a:t>FIGURATIVE</a:t>
            </a:r>
            <a:r>
              <a:rPr sz="1350" b="1" spc="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424242"/>
                </a:solidFill>
                <a:latin typeface="Arial"/>
                <a:cs typeface="Arial"/>
              </a:rPr>
              <a:t>LANGUAGE</a:t>
            </a:r>
            <a:r>
              <a:rPr sz="1350" b="1" spc="6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350" b="1" spc="-2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1350" b="1" dirty="0">
                <a:solidFill>
                  <a:srgbClr val="424242"/>
                </a:solidFill>
                <a:latin typeface="Arial"/>
                <a:cs typeface="Arial"/>
              </a:rPr>
              <a:t>KEEP</a:t>
            </a:r>
            <a:r>
              <a:rPr sz="1350" b="1" spc="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424242"/>
                </a:solidFill>
                <a:latin typeface="Arial"/>
                <a:cs typeface="Arial"/>
              </a:rPr>
              <a:t>YOU</a:t>
            </a:r>
            <a:r>
              <a:rPr sz="1350" b="1" spc="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350" b="1" spc="-10" dirty="0">
                <a:solidFill>
                  <a:srgbClr val="424242"/>
                </a:solidFill>
                <a:latin typeface="Arial"/>
                <a:cs typeface="Arial"/>
              </a:rPr>
              <a:t>ENTERTAINED</a:t>
            </a:r>
            <a:endParaRPr sz="1350" dirty="0">
              <a:latin typeface="Arial"/>
              <a:cs typeface="Arial"/>
            </a:endParaRPr>
          </a:p>
        </p:txBody>
      </p:sp>
      <p:pic>
        <p:nvPicPr>
          <p:cNvPr id="3" name="Starting a Career in Coding _ Beyond Coding Podcast #31 - Patrick Akil with Johan Janssen (3)">
            <a:hlinkClick r:id="" action="ppaction://media"/>
            <a:extLst>
              <a:ext uri="{FF2B5EF4-FFF2-40B4-BE49-F238E27FC236}">
                <a16:creationId xmlns:a16="http://schemas.microsoft.com/office/drawing/2014/main" id="{AB6ED65C-38B5-46DD-97DA-3A2155F1AA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350" y="1812925"/>
            <a:ext cx="3505200" cy="1972074"/>
          </a:xfrm>
          <a:prstGeom prst="rect">
            <a:avLst/>
          </a:prstGeom>
        </p:spPr>
      </p:pic>
      <p:pic>
        <p:nvPicPr>
          <p:cNvPr id="4" name="394960631_6323425344430292_8018516818574589653_n">
            <a:hlinkClick r:id="" action="ppaction://media"/>
            <a:extLst>
              <a:ext uri="{FF2B5EF4-FFF2-40B4-BE49-F238E27FC236}">
                <a16:creationId xmlns:a16="http://schemas.microsoft.com/office/drawing/2014/main" id="{17EEAC2F-CA35-45F9-A625-F667780F360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14750" y="1812925"/>
            <a:ext cx="3048000" cy="1972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3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72"/>
            <a:ext cx="133350" cy="985519"/>
          </a:xfrm>
          <a:custGeom>
            <a:avLst/>
            <a:gdLst/>
            <a:ahLst/>
            <a:cxnLst/>
            <a:rect l="l" t="t" r="r" b="b"/>
            <a:pathLst>
              <a:path w="133350" h="985519">
                <a:moveTo>
                  <a:pt x="133350" y="985362"/>
                </a:moveTo>
                <a:lnTo>
                  <a:pt x="0" y="985362"/>
                </a:lnTo>
                <a:lnTo>
                  <a:pt x="0" y="0"/>
                </a:lnTo>
                <a:lnTo>
                  <a:pt x="133350" y="0"/>
                </a:lnTo>
                <a:lnTo>
                  <a:pt x="133350" y="985362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14234" y="3782729"/>
            <a:ext cx="1548765" cy="134620"/>
          </a:xfrm>
          <a:custGeom>
            <a:avLst/>
            <a:gdLst/>
            <a:ahLst/>
            <a:cxnLst/>
            <a:rect l="l" t="t" r="r" b="b"/>
            <a:pathLst>
              <a:path w="1548765" h="134620">
                <a:moveTo>
                  <a:pt x="1548556" y="134094"/>
                </a:moveTo>
                <a:lnTo>
                  <a:pt x="0" y="134094"/>
                </a:lnTo>
                <a:lnTo>
                  <a:pt x="0" y="0"/>
                </a:lnTo>
                <a:lnTo>
                  <a:pt x="1548556" y="0"/>
                </a:lnTo>
                <a:lnTo>
                  <a:pt x="1548556" y="134094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44811" y="669925"/>
            <a:ext cx="108267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20" dirty="0"/>
              <a:t>Thanks!</a:t>
            </a:r>
            <a:endParaRPr sz="2300" dirty="0"/>
          </a:p>
        </p:txBody>
      </p:sp>
      <p:pic>
        <p:nvPicPr>
          <p:cNvPr id="5" name="394962415_7146269482070061_3101922009517201240_n">
            <a:hlinkClick r:id="" action="ppaction://media"/>
            <a:extLst>
              <a:ext uri="{FF2B5EF4-FFF2-40B4-BE49-F238E27FC236}">
                <a16:creationId xmlns:a16="http://schemas.microsoft.com/office/drawing/2014/main" id="{CD3A7FF2-5DCC-4DCA-91FC-C6BFE6A2E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550" y="1245837"/>
            <a:ext cx="3561737" cy="204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3350" y="483798"/>
            <a:ext cx="2719705" cy="163185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1200"/>
              </a:lnSpc>
              <a:spcBef>
                <a:spcPts val="75"/>
              </a:spcBef>
            </a:pPr>
            <a:r>
              <a:rPr sz="1050" b="1" dirty="0">
                <a:solidFill>
                  <a:schemeClr val="tx1"/>
                </a:solidFill>
                <a:latin typeface="Tahoma"/>
                <a:cs typeface="Tahoma"/>
              </a:rPr>
              <a:t>Spoken</a:t>
            </a:r>
            <a:r>
              <a:rPr sz="1050" b="1" spc="125" dirty="0">
                <a:solidFill>
                  <a:schemeClr val="tx1"/>
                </a:solidFill>
                <a:latin typeface="Tahoma"/>
                <a:cs typeface="Tahoma"/>
              </a:rPr>
              <a:t>  </a:t>
            </a:r>
            <a:r>
              <a:rPr sz="1050" b="1" dirty="0">
                <a:solidFill>
                  <a:schemeClr val="tx1"/>
                </a:solidFill>
                <a:latin typeface="Tahoma"/>
                <a:cs typeface="Tahoma"/>
              </a:rPr>
              <a:t>text</a:t>
            </a:r>
            <a:r>
              <a:rPr sz="1050" b="1" spc="130" dirty="0">
                <a:solidFill>
                  <a:schemeClr val="tx1"/>
                </a:solidFill>
                <a:latin typeface="Tahoma"/>
                <a:cs typeface="Tahoma"/>
              </a:rPr>
              <a:t>  </a:t>
            </a:r>
            <a:r>
              <a:rPr sz="1050" b="1" dirty="0">
                <a:solidFill>
                  <a:schemeClr val="tx1"/>
                </a:solidFill>
                <a:latin typeface="Tahoma"/>
                <a:cs typeface="Tahoma"/>
              </a:rPr>
              <a:t>features</a:t>
            </a:r>
            <a:r>
              <a:rPr sz="1050" b="1" spc="130" dirty="0">
                <a:solidFill>
                  <a:schemeClr val="tx1"/>
                </a:solidFill>
                <a:latin typeface="Tahoma"/>
                <a:cs typeface="Tahoma"/>
              </a:rPr>
              <a:t>  </a:t>
            </a:r>
            <a:r>
              <a:rPr sz="1050" b="1" dirty="0">
                <a:solidFill>
                  <a:schemeClr val="tx1"/>
                </a:solidFill>
                <a:latin typeface="Tahoma"/>
                <a:cs typeface="Tahoma"/>
              </a:rPr>
              <a:t>encompass</a:t>
            </a:r>
            <a:r>
              <a:rPr sz="1050" b="1" spc="125" dirty="0">
                <a:solidFill>
                  <a:schemeClr val="tx1"/>
                </a:solidFill>
                <a:latin typeface="Tahoma"/>
                <a:cs typeface="Tahoma"/>
              </a:rPr>
              <a:t>  </a:t>
            </a:r>
            <a:r>
              <a:rPr sz="1050" b="1" spc="-10" dirty="0">
                <a:solidFill>
                  <a:schemeClr val="tx1"/>
                </a:solidFill>
                <a:latin typeface="Tahoma"/>
                <a:cs typeface="Tahoma"/>
              </a:rPr>
              <a:t>various </a:t>
            </a:r>
            <a:r>
              <a:rPr sz="1050" b="1" spc="-35" dirty="0">
                <a:solidFill>
                  <a:schemeClr val="tx1"/>
                </a:solidFill>
                <a:latin typeface="Tahoma"/>
                <a:cs typeface="Tahoma"/>
              </a:rPr>
              <a:t>elements</a:t>
            </a:r>
            <a:r>
              <a:rPr sz="1050" b="1" spc="-2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1050" b="1" spc="-50" dirty="0">
                <a:solidFill>
                  <a:schemeClr val="tx1"/>
                </a:solidFill>
                <a:latin typeface="Tahoma"/>
                <a:cs typeface="Tahoma"/>
              </a:rPr>
              <a:t>of</a:t>
            </a:r>
            <a:r>
              <a:rPr sz="1050" b="1" spc="-2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1050" b="1" spc="-25" dirty="0">
                <a:solidFill>
                  <a:schemeClr val="tx1"/>
                </a:solidFill>
                <a:latin typeface="Tahoma"/>
                <a:cs typeface="Tahoma"/>
              </a:rPr>
              <a:t>spoken</a:t>
            </a:r>
            <a:r>
              <a:rPr sz="1050" b="1" spc="-2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1050" b="1" spc="-25" dirty="0">
                <a:solidFill>
                  <a:schemeClr val="tx1"/>
                </a:solidFill>
                <a:latin typeface="Tahoma"/>
                <a:cs typeface="Tahoma"/>
              </a:rPr>
              <a:t>language,</a:t>
            </a:r>
            <a:r>
              <a:rPr sz="1050" b="1" spc="-20" dirty="0">
                <a:solidFill>
                  <a:schemeClr val="tx1"/>
                </a:solidFill>
                <a:latin typeface="Tahoma"/>
                <a:cs typeface="Tahoma"/>
              </a:rPr>
              <a:t> providing </a:t>
            </a:r>
            <a:r>
              <a:rPr sz="1050" b="1" spc="-10" dirty="0">
                <a:solidFill>
                  <a:schemeClr val="tx1"/>
                </a:solidFill>
                <a:latin typeface="Tahoma"/>
                <a:cs typeface="Tahoma"/>
              </a:rPr>
              <a:t>context and</a:t>
            </a:r>
            <a:r>
              <a:rPr sz="1050" b="1" spc="-7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1050" b="1" spc="-35" dirty="0">
                <a:solidFill>
                  <a:schemeClr val="tx1"/>
                </a:solidFill>
                <a:latin typeface="Tahoma"/>
                <a:cs typeface="Tahoma"/>
              </a:rPr>
              <a:t>depth</a:t>
            </a:r>
            <a:r>
              <a:rPr sz="1050" b="1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1050" b="1" spc="-55" dirty="0">
                <a:solidFill>
                  <a:schemeClr val="tx1"/>
                </a:solidFill>
                <a:latin typeface="Tahoma"/>
                <a:cs typeface="Tahoma"/>
              </a:rPr>
              <a:t>to</a:t>
            </a:r>
            <a:r>
              <a:rPr sz="1050" b="1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1050" b="1" spc="-30" dirty="0">
                <a:solidFill>
                  <a:schemeClr val="tx1"/>
                </a:solidFill>
                <a:latin typeface="Tahoma"/>
                <a:cs typeface="Tahoma"/>
              </a:rPr>
              <a:t>verbal</a:t>
            </a:r>
            <a:r>
              <a:rPr sz="1050" b="1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1050" b="1" spc="-10" dirty="0">
                <a:solidFill>
                  <a:schemeClr val="tx1"/>
                </a:solidFill>
                <a:latin typeface="Tahoma"/>
                <a:cs typeface="Tahoma"/>
              </a:rPr>
              <a:t>communication.</a:t>
            </a:r>
            <a:endParaRPr sz="1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50" spc="-45" dirty="0">
                <a:solidFill>
                  <a:srgbClr val="B65341"/>
                </a:solidFill>
                <a:latin typeface="Tahoma"/>
                <a:cs typeface="Tahoma"/>
              </a:rPr>
              <a:t>-</a:t>
            </a:r>
            <a:r>
              <a:rPr lang="en-US" sz="1050" b="1" spc="-45" dirty="0">
                <a:solidFill>
                  <a:schemeClr val="tx1"/>
                </a:solidFill>
                <a:latin typeface="Tahoma"/>
                <a:cs typeface="Tahoma"/>
              </a:rPr>
              <a:t>Pauses</a:t>
            </a:r>
          </a:p>
          <a:p>
            <a:pPr marL="12700">
              <a:lnSpc>
                <a:spcPct val="100000"/>
              </a:lnSpc>
            </a:pPr>
            <a:r>
              <a:rPr lang="en-US" sz="1050" b="1" spc="-45" dirty="0">
                <a:solidFill>
                  <a:schemeClr val="tx1"/>
                </a:solidFill>
                <a:latin typeface="Tahoma"/>
                <a:cs typeface="Tahoma"/>
              </a:rPr>
              <a:t>-Intonation</a:t>
            </a:r>
          </a:p>
          <a:p>
            <a:pPr marL="12700">
              <a:lnSpc>
                <a:spcPct val="100000"/>
              </a:lnSpc>
            </a:pPr>
            <a:r>
              <a:rPr lang="en-US" sz="1050" b="1" spc="-45" dirty="0">
                <a:solidFill>
                  <a:schemeClr val="tx1"/>
                </a:solidFill>
                <a:latin typeface="Tahoma"/>
                <a:cs typeface="Tahoma"/>
              </a:rPr>
              <a:t>-Emphasis</a:t>
            </a:r>
          </a:p>
          <a:p>
            <a:pPr marL="12700">
              <a:lnSpc>
                <a:spcPct val="100000"/>
              </a:lnSpc>
            </a:pPr>
            <a:r>
              <a:rPr lang="en-US" sz="1050" b="1" spc="-45" dirty="0">
                <a:solidFill>
                  <a:schemeClr val="tx1"/>
                </a:solidFill>
                <a:latin typeface="Tahoma"/>
                <a:cs typeface="Tahoma"/>
              </a:rPr>
              <a:t>-Repetition</a:t>
            </a:r>
          </a:p>
          <a:p>
            <a:pPr marL="12700">
              <a:lnSpc>
                <a:spcPct val="100000"/>
              </a:lnSpc>
            </a:pPr>
            <a:r>
              <a:rPr lang="en-US" sz="1050" b="1" spc="-45" dirty="0">
                <a:solidFill>
                  <a:schemeClr val="tx1"/>
                </a:solidFill>
                <a:latin typeface="Tahoma"/>
                <a:cs typeface="Tahoma"/>
              </a:rPr>
              <a:t>-Figurative</a:t>
            </a:r>
          </a:p>
          <a:p>
            <a:pPr marL="12700">
              <a:lnSpc>
                <a:spcPct val="100000"/>
              </a:lnSpc>
            </a:pPr>
            <a:r>
              <a:rPr lang="en-US" sz="1050" spc="-45" dirty="0">
                <a:solidFill>
                  <a:srgbClr val="B65341"/>
                </a:solidFill>
                <a:latin typeface="Tahoma"/>
                <a:cs typeface="Tahoma"/>
              </a:rPr>
              <a:t>	</a:t>
            </a:r>
            <a:endParaRPr sz="105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781050" y="47924"/>
            <a:ext cx="572714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46804">
              <a:lnSpc>
                <a:spcPct val="100000"/>
              </a:lnSpc>
              <a:spcBef>
                <a:spcPts val="100"/>
              </a:spcBef>
            </a:pPr>
            <a:r>
              <a:rPr sz="2000" spc="155" dirty="0"/>
              <a:t>INTRODUCTION</a:t>
            </a:r>
            <a:endParaRPr sz="2000" dirty="0"/>
          </a:p>
        </p:txBody>
      </p:sp>
      <p:sp>
        <p:nvSpPr>
          <p:cNvPr id="4" name="object 4"/>
          <p:cNvSpPr/>
          <p:nvPr/>
        </p:nvSpPr>
        <p:spPr>
          <a:xfrm>
            <a:off x="0" y="3571"/>
            <a:ext cx="131445" cy="1448435"/>
          </a:xfrm>
          <a:custGeom>
            <a:avLst/>
            <a:gdLst/>
            <a:ahLst/>
            <a:cxnLst/>
            <a:rect l="l" t="t" r="r" b="b"/>
            <a:pathLst>
              <a:path w="131445" h="1448435">
                <a:moveTo>
                  <a:pt x="0" y="0"/>
                </a:moveTo>
                <a:lnTo>
                  <a:pt x="131199" y="0"/>
                </a:lnTo>
                <a:lnTo>
                  <a:pt x="131199" y="1447838"/>
                </a:lnTo>
                <a:lnTo>
                  <a:pt x="0" y="1447838"/>
                </a:lnTo>
                <a:lnTo>
                  <a:pt x="0" y="0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148" y="853727"/>
            <a:ext cx="3367385" cy="2110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395512042_6904899596242708_6628566398858113016_n">
            <a:hlinkClick r:id="" action="ppaction://media"/>
            <a:extLst>
              <a:ext uri="{FF2B5EF4-FFF2-40B4-BE49-F238E27FC236}">
                <a16:creationId xmlns:a16="http://schemas.microsoft.com/office/drawing/2014/main" id="{7B7775D5-1A5D-4573-B253-641401BD9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8793" y="1965325"/>
            <a:ext cx="2661557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1461" y="1138513"/>
            <a:ext cx="2938462" cy="2234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object 3"/>
          <p:cNvSpPr txBox="1"/>
          <p:nvPr/>
        </p:nvSpPr>
        <p:spPr>
          <a:xfrm>
            <a:off x="285750" y="30389"/>
            <a:ext cx="2543175" cy="2070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" algn="ctr">
              <a:lnSpc>
                <a:spcPct val="100000"/>
              </a:lnSpc>
              <a:spcBef>
                <a:spcPts val="95"/>
              </a:spcBef>
            </a:pPr>
            <a:r>
              <a:rPr sz="1350" b="1" spc="50" dirty="0">
                <a:solidFill>
                  <a:srgbClr val="424242"/>
                </a:solidFill>
                <a:latin typeface="Trebuchet MS"/>
                <a:cs typeface="Trebuchet MS"/>
              </a:rPr>
              <a:t>PAUSES</a:t>
            </a:r>
            <a:endParaRPr sz="13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99900"/>
              </a:lnSpc>
            </a:pPr>
            <a:r>
              <a:rPr sz="1350" spc="-35" dirty="0">
                <a:solidFill>
                  <a:srgbClr val="131212"/>
                </a:solidFill>
                <a:latin typeface="Trebuchet MS"/>
                <a:cs typeface="Trebuchet MS"/>
              </a:rPr>
              <a:t>Pauses</a:t>
            </a:r>
            <a:r>
              <a:rPr sz="135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50" dirty="0">
                <a:solidFill>
                  <a:srgbClr val="131212"/>
                </a:solidFill>
                <a:latin typeface="Trebuchet MS"/>
                <a:cs typeface="Trebuchet MS"/>
              </a:rPr>
              <a:t>in</a:t>
            </a:r>
            <a:r>
              <a:rPr sz="135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131212"/>
                </a:solidFill>
                <a:latin typeface="Trebuchet MS"/>
                <a:cs typeface="Trebuchet MS"/>
              </a:rPr>
              <a:t>spoken</a:t>
            </a:r>
            <a:r>
              <a:rPr sz="135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50" dirty="0">
                <a:solidFill>
                  <a:srgbClr val="131212"/>
                </a:solidFill>
                <a:latin typeface="Trebuchet MS"/>
                <a:cs typeface="Trebuchet MS"/>
              </a:rPr>
              <a:t>text</a:t>
            </a:r>
            <a:r>
              <a:rPr sz="1350" spc="-6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131212"/>
                </a:solidFill>
                <a:latin typeface="Trebuchet MS"/>
                <a:cs typeface="Trebuchet MS"/>
              </a:rPr>
              <a:t>create </a:t>
            </a:r>
            <a:r>
              <a:rPr sz="1350" spc="-65" dirty="0">
                <a:solidFill>
                  <a:srgbClr val="131212"/>
                </a:solidFill>
                <a:latin typeface="Trebuchet MS"/>
                <a:cs typeface="Trebuchet MS"/>
              </a:rPr>
              <a:t>rhythm,</a:t>
            </a:r>
            <a:r>
              <a:rPr sz="135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45" dirty="0">
                <a:solidFill>
                  <a:srgbClr val="131212"/>
                </a:solidFill>
                <a:latin typeface="Trebuchet MS"/>
                <a:cs typeface="Trebuchet MS"/>
              </a:rPr>
              <a:t>emphasize</a:t>
            </a:r>
            <a:r>
              <a:rPr sz="135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40" dirty="0">
                <a:solidFill>
                  <a:srgbClr val="131212"/>
                </a:solidFill>
                <a:latin typeface="Trebuchet MS"/>
                <a:cs typeface="Trebuchet MS"/>
              </a:rPr>
              <a:t>key</a:t>
            </a:r>
            <a:r>
              <a:rPr sz="135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60" dirty="0">
                <a:solidFill>
                  <a:srgbClr val="131212"/>
                </a:solidFill>
                <a:latin typeface="Trebuchet MS"/>
                <a:cs typeface="Trebuchet MS"/>
              </a:rPr>
              <a:t>points,</a:t>
            </a:r>
            <a:r>
              <a:rPr sz="1350" spc="-4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131212"/>
                </a:solidFill>
                <a:latin typeface="Trebuchet MS"/>
                <a:cs typeface="Trebuchet MS"/>
              </a:rPr>
              <a:t>and </a:t>
            </a:r>
            <a:r>
              <a:rPr sz="1350" spc="-50" dirty="0">
                <a:solidFill>
                  <a:srgbClr val="131212"/>
                </a:solidFill>
                <a:latin typeface="Trebuchet MS"/>
                <a:cs typeface="Trebuchet MS"/>
              </a:rPr>
              <a:t>allow </a:t>
            </a:r>
            <a:r>
              <a:rPr sz="1350" spc="-60" dirty="0">
                <a:solidFill>
                  <a:srgbClr val="131212"/>
                </a:solidFill>
                <a:latin typeface="Trebuchet MS"/>
                <a:cs typeface="Trebuchet MS"/>
              </a:rPr>
              <a:t>audience</a:t>
            </a:r>
            <a:r>
              <a:rPr sz="135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55" dirty="0">
                <a:solidFill>
                  <a:srgbClr val="131212"/>
                </a:solidFill>
                <a:latin typeface="Trebuchet MS"/>
                <a:cs typeface="Trebuchet MS"/>
              </a:rPr>
              <a:t>processing.</a:t>
            </a:r>
            <a:r>
              <a:rPr sz="1350" spc="-4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131212"/>
                </a:solidFill>
                <a:latin typeface="Trebuchet MS"/>
                <a:cs typeface="Trebuchet MS"/>
              </a:rPr>
              <a:t>In</a:t>
            </a:r>
            <a:r>
              <a:rPr sz="135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131212"/>
                </a:solidFill>
                <a:latin typeface="Trebuchet MS"/>
                <a:cs typeface="Trebuchet MS"/>
              </a:rPr>
              <a:t>IT </a:t>
            </a:r>
            <a:r>
              <a:rPr sz="1350" spc="-30" dirty="0">
                <a:solidFill>
                  <a:srgbClr val="131212"/>
                </a:solidFill>
                <a:latin typeface="Trebuchet MS"/>
                <a:cs typeface="Trebuchet MS"/>
              </a:rPr>
              <a:t>podcasts</a:t>
            </a:r>
            <a:r>
              <a:rPr sz="135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131212"/>
                </a:solidFill>
                <a:latin typeface="Trebuchet MS"/>
                <a:cs typeface="Trebuchet MS"/>
              </a:rPr>
              <a:t>or</a:t>
            </a:r>
            <a:r>
              <a:rPr sz="1350" spc="-4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40" dirty="0">
                <a:solidFill>
                  <a:srgbClr val="131212"/>
                </a:solidFill>
                <a:latin typeface="Trebuchet MS"/>
                <a:cs typeface="Trebuchet MS"/>
              </a:rPr>
              <a:t>audiobooks,</a:t>
            </a:r>
            <a:r>
              <a:rPr sz="135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131212"/>
                </a:solidFill>
                <a:latin typeface="Trebuchet MS"/>
                <a:cs typeface="Trebuchet MS"/>
              </a:rPr>
              <a:t>they're </a:t>
            </a:r>
            <a:r>
              <a:rPr sz="1350" spc="-40" dirty="0">
                <a:solidFill>
                  <a:srgbClr val="131212"/>
                </a:solidFill>
                <a:latin typeface="Trebuchet MS"/>
                <a:cs typeface="Trebuchet MS"/>
              </a:rPr>
              <a:t>used</a:t>
            </a:r>
            <a:r>
              <a:rPr sz="1350" spc="-7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55" dirty="0">
                <a:solidFill>
                  <a:srgbClr val="131212"/>
                </a:solidFill>
                <a:latin typeface="Trebuchet MS"/>
                <a:cs typeface="Trebuchet MS"/>
              </a:rPr>
              <a:t>before</a:t>
            </a:r>
            <a:r>
              <a:rPr sz="135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131212"/>
                </a:solidFill>
                <a:latin typeface="Trebuchet MS"/>
                <a:cs typeface="Trebuchet MS"/>
              </a:rPr>
              <a:t>or</a:t>
            </a:r>
            <a:r>
              <a:rPr sz="1350" spc="-65" dirty="0">
                <a:solidFill>
                  <a:srgbClr val="131212"/>
                </a:solidFill>
                <a:latin typeface="Trebuchet MS"/>
                <a:cs typeface="Trebuchet MS"/>
              </a:rPr>
              <a:t> after </a:t>
            </a:r>
            <a:r>
              <a:rPr sz="1350" spc="-10" dirty="0">
                <a:solidFill>
                  <a:srgbClr val="131212"/>
                </a:solidFill>
                <a:latin typeface="Trebuchet MS"/>
                <a:cs typeface="Trebuchet MS"/>
              </a:rPr>
              <a:t>technical </a:t>
            </a:r>
            <a:r>
              <a:rPr sz="1350" spc="-50" dirty="0">
                <a:solidFill>
                  <a:srgbClr val="131212"/>
                </a:solidFill>
                <a:latin typeface="Trebuchet MS"/>
                <a:cs typeface="Trebuchet MS"/>
              </a:rPr>
              <a:t>terms</a:t>
            </a:r>
            <a:r>
              <a:rPr sz="135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131212"/>
                </a:solidFill>
                <a:latin typeface="Trebuchet MS"/>
                <a:cs typeface="Trebuchet MS"/>
              </a:rPr>
              <a:t>or</a:t>
            </a:r>
            <a:r>
              <a:rPr sz="1350" spc="-6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45" dirty="0">
                <a:solidFill>
                  <a:srgbClr val="131212"/>
                </a:solidFill>
                <a:latin typeface="Trebuchet MS"/>
                <a:cs typeface="Trebuchet MS"/>
              </a:rPr>
              <a:t>complex</a:t>
            </a:r>
            <a:r>
              <a:rPr sz="1350" spc="-6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65" dirty="0">
                <a:solidFill>
                  <a:srgbClr val="131212"/>
                </a:solidFill>
                <a:latin typeface="Trebuchet MS"/>
                <a:cs typeface="Trebuchet MS"/>
              </a:rPr>
              <a:t>concepts, </a:t>
            </a:r>
            <a:r>
              <a:rPr sz="1350" spc="-25" dirty="0">
                <a:solidFill>
                  <a:srgbClr val="131212"/>
                </a:solidFill>
                <a:latin typeface="Trebuchet MS"/>
                <a:cs typeface="Trebuchet MS"/>
              </a:rPr>
              <a:t>for </a:t>
            </a:r>
            <a:r>
              <a:rPr sz="1350" spc="-60" dirty="0">
                <a:solidFill>
                  <a:srgbClr val="131212"/>
                </a:solidFill>
                <a:latin typeface="Trebuchet MS"/>
                <a:cs typeface="Trebuchet MS"/>
              </a:rPr>
              <a:t>dramatic</a:t>
            </a:r>
            <a:r>
              <a:rPr sz="1350" spc="-7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90" dirty="0">
                <a:solidFill>
                  <a:srgbClr val="131212"/>
                </a:solidFill>
                <a:latin typeface="Trebuchet MS"/>
                <a:cs typeface="Trebuchet MS"/>
              </a:rPr>
              <a:t>effect,</a:t>
            </a:r>
            <a:r>
              <a:rPr sz="1350" spc="-7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25" dirty="0">
                <a:solidFill>
                  <a:srgbClr val="131212"/>
                </a:solidFill>
                <a:latin typeface="Trebuchet MS"/>
                <a:cs typeface="Trebuchet MS"/>
              </a:rPr>
              <a:t>or</a:t>
            </a:r>
            <a:r>
              <a:rPr sz="1350" spc="-7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131212"/>
                </a:solidFill>
                <a:latin typeface="Trebuchet MS"/>
                <a:cs typeface="Trebuchet MS"/>
              </a:rPr>
              <a:t>to</a:t>
            </a:r>
            <a:r>
              <a:rPr sz="1350" spc="-7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131212"/>
                </a:solidFill>
                <a:latin typeface="Trebuchet MS"/>
                <a:cs typeface="Trebuchet MS"/>
              </a:rPr>
              <a:t>signal </a:t>
            </a:r>
            <a:r>
              <a:rPr sz="1350" spc="-40" dirty="0">
                <a:solidFill>
                  <a:srgbClr val="131212"/>
                </a:solidFill>
                <a:latin typeface="Trebuchet MS"/>
                <a:cs typeface="Trebuchet MS"/>
              </a:rPr>
              <a:t>content</a:t>
            </a:r>
            <a:r>
              <a:rPr sz="135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131212"/>
                </a:solidFill>
                <a:latin typeface="Trebuchet MS"/>
                <a:cs typeface="Trebuchet MS"/>
              </a:rPr>
              <a:t>transitions.</a:t>
            </a:r>
            <a:endParaRPr sz="1350" dirty="0">
              <a:latin typeface="Trebuchet MS"/>
              <a:cs typeface="Trebuchet MS"/>
            </a:endParaRPr>
          </a:p>
        </p:txBody>
      </p:sp>
      <p:pic>
        <p:nvPicPr>
          <p:cNvPr id="4" name="394962102_7264655206900199_2547589689095338700_n">
            <a:hlinkClick r:id="" action="ppaction://media"/>
            <a:extLst>
              <a:ext uri="{FF2B5EF4-FFF2-40B4-BE49-F238E27FC236}">
                <a16:creationId xmlns:a16="http://schemas.microsoft.com/office/drawing/2014/main" id="{838E5625-E355-485F-B8B0-A4C30AE31D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50" y="2101123"/>
            <a:ext cx="3126796" cy="1738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5835" y="224338"/>
            <a:ext cx="2500630" cy="5740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ctr">
              <a:lnSpc>
                <a:spcPts val="1350"/>
              </a:lnSpc>
              <a:spcBef>
                <a:spcPts val="365"/>
              </a:spcBef>
            </a:pPr>
            <a:r>
              <a:rPr sz="1350" b="1" spc="120" dirty="0">
                <a:solidFill>
                  <a:srgbClr val="424242"/>
                </a:solidFill>
                <a:latin typeface="Trebuchet MS"/>
                <a:cs typeface="Trebuchet MS"/>
              </a:rPr>
              <a:t>HERE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95" dirty="0">
                <a:solidFill>
                  <a:srgbClr val="424242"/>
                </a:solidFill>
                <a:latin typeface="Trebuchet MS"/>
                <a:cs typeface="Trebuchet MS"/>
              </a:rPr>
              <a:t>ARE</a:t>
            </a:r>
            <a:r>
              <a:rPr sz="1350" b="1" spc="4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65" dirty="0">
                <a:solidFill>
                  <a:srgbClr val="424242"/>
                </a:solidFill>
                <a:latin typeface="Trebuchet MS"/>
                <a:cs typeface="Trebuchet MS"/>
              </a:rPr>
              <a:t>SOME</a:t>
            </a:r>
            <a:r>
              <a:rPr sz="1350" b="1" spc="4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10" dirty="0">
                <a:solidFill>
                  <a:srgbClr val="424242"/>
                </a:solidFill>
                <a:latin typeface="Trebuchet MS"/>
                <a:cs typeface="Trebuchet MS"/>
              </a:rPr>
              <a:t>EXAMPLES </a:t>
            </a:r>
            <a:r>
              <a:rPr sz="1350" b="1" spc="105" dirty="0">
                <a:solidFill>
                  <a:srgbClr val="424242"/>
                </a:solidFill>
                <a:latin typeface="Trebuchet MS"/>
                <a:cs typeface="Trebuchet MS"/>
              </a:rPr>
              <a:t>OF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60" dirty="0">
                <a:solidFill>
                  <a:srgbClr val="424242"/>
                </a:solidFill>
                <a:latin typeface="Trebuchet MS"/>
                <a:cs typeface="Trebuchet MS"/>
              </a:rPr>
              <a:t>PAUSES</a:t>
            </a:r>
            <a:r>
              <a:rPr sz="1350" b="1" spc="4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60" dirty="0">
                <a:solidFill>
                  <a:srgbClr val="424242"/>
                </a:solidFill>
                <a:latin typeface="Trebuchet MS"/>
                <a:cs typeface="Trebuchet MS"/>
              </a:rPr>
              <a:t>TO</a:t>
            </a:r>
            <a:r>
              <a:rPr sz="1350" b="1" spc="4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00" dirty="0">
                <a:solidFill>
                  <a:srgbClr val="424242"/>
                </a:solidFill>
                <a:latin typeface="Trebuchet MS"/>
                <a:cs typeface="Trebuchet MS"/>
              </a:rPr>
              <a:t>KEEP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85" dirty="0">
                <a:solidFill>
                  <a:srgbClr val="424242"/>
                </a:solidFill>
                <a:latin typeface="Trebuchet MS"/>
                <a:cs typeface="Trebuchet MS"/>
              </a:rPr>
              <a:t>YOU </a:t>
            </a:r>
            <a:r>
              <a:rPr sz="1350" b="1" spc="80" dirty="0">
                <a:solidFill>
                  <a:srgbClr val="424242"/>
                </a:solidFill>
                <a:latin typeface="Trebuchet MS"/>
                <a:cs typeface="Trebuchet MS"/>
              </a:rPr>
              <a:t>ENTERTAINED</a:t>
            </a:r>
            <a:endParaRPr sz="1350" dirty="0">
              <a:latin typeface="Trebuchet MS"/>
              <a:cs typeface="Trebuchet MS"/>
            </a:endParaRPr>
          </a:p>
        </p:txBody>
      </p:sp>
      <p:pic>
        <p:nvPicPr>
          <p:cNvPr id="3" name="pause">
            <a:hlinkClick r:id="" action="ppaction://media"/>
            <a:extLst>
              <a:ext uri="{FF2B5EF4-FFF2-40B4-BE49-F238E27FC236}">
                <a16:creationId xmlns:a16="http://schemas.microsoft.com/office/drawing/2014/main" id="{2103D394-80AB-4DB2-8836-C8777237B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150" y="1431925"/>
            <a:ext cx="3124200" cy="1911167"/>
          </a:xfrm>
          <a:prstGeom prst="rect">
            <a:avLst/>
          </a:prstGeom>
        </p:spPr>
      </p:pic>
      <p:pic>
        <p:nvPicPr>
          <p:cNvPr id="4" name="394960450_7111927495498346_148737186501460412_n">
            <a:hlinkClick r:id="" action="ppaction://media"/>
            <a:extLst>
              <a:ext uri="{FF2B5EF4-FFF2-40B4-BE49-F238E27FC236}">
                <a16:creationId xmlns:a16="http://schemas.microsoft.com/office/drawing/2014/main" id="{5AA3F0E4-1C2F-406F-8079-5C3DCE4F5A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33750" y="1409699"/>
            <a:ext cx="3505200" cy="2015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151" y="3782615"/>
            <a:ext cx="3484879" cy="134620"/>
          </a:xfrm>
          <a:custGeom>
            <a:avLst/>
            <a:gdLst/>
            <a:ahLst/>
            <a:cxnLst/>
            <a:rect l="l" t="t" r="r" b="b"/>
            <a:pathLst>
              <a:path w="3484879" h="134620">
                <a:moveTo>
                  <a:pt x="3484661" y="134094"/>
                </a:moveTo>
                <a:lnTo>
                  <a:pt x="0" y="134094"/>
                </a:lnTo>
                <a:lnTo>
                  <a:pt x="0" y="0"/>
                </a:lnTo>
                <a:lnTo>
                  <a:pt x="3484661" y="0"/>
                </a:lnTo>
                <a:lnTo>
                  <a:pt x="3484661" y="134094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9150" y="517525"/>
            <a:ext cx="2531110" cy="1303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0"/>
              </a:spcBef>
            </a:pP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Intonation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in</a:t>
            </a:r>
            <a:r>
              <a:rPr sz="1200" spc="-4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IT</a:t>
            </a:r>
            <a:r>
              <a:rPr sz="1200" spc="-4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discussions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conveys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the </a:t>
            </a:r>
            <a:r>
              <a:rPr sz="1200" spc="-35" dirty="0">
                <a:solidFill>
                  <a:srgbClr val="131212"/>
                </a:solidFill>
                <a:latin typeface="Trebuchet MS"/>
                <a:cs typeface="Trebuchet MS"/>
              </a:rPr>
              <a:t>speaker's</a:t>
            </a:r>
            <a:r>
              <a:rPr sz="1200" spc="-4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131212"/>
                </a:solidFill>
                <a:latin typeface="Trebuchet MS"/>
                <a:cs typeface="Trebuchet MS"/>
              </a:rPr>
              <a:t>attitude,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131212"/>
                </a:solidFill>
                <a:latin typeface="Trebuchet MS"/>
                <a:cs typeface="Trebuchet MS"/>
              </a:rPr>
              <a:t>mood, </a:t>
            </a:r>
            <a:r>
              <a:rPr sz="1200" spc="-25" dirty="0">
                <a:solidFill>
                  <a:srgbClr val="131212"/>
                </a:solidFill>
                <a:latin typeface="Trebuchet MS"/>
                <a:cs typeface="Trebuchet MS"/>
              </a:rPr>
              <a:t>and 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intended</a:t>
            </a:r>
            <a:r>
              <a:rPr sz="1200" spc="-4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meaning.</a:t>
            </a:r>
            <a:r>
              <a:rPr sz="1200" spc="-3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Rising</a:t>
            </a:r>
            <a:r>
              <a:rPr sz="1200" spc="-3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intonation </a:t>
            </a:r>
            <a:r>
              <a:rPr sz="1200" spc="-55" dirty="0">
                <a:solidFill>
                  <a:srgbClr val="131212"/>
                </a:solidFill>
                <a:latin typeface="Trebuchet MS"/>
                <a:cs typeface="Trebuchet MS"/>
              </a:rPr>
              <a:t>indicates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curiosity,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55" dirty="0">
                <a:solidFill>
                  <a:srgbClr val="131212"/>
                </a:solidFill>
                <a:latin typeface="Trebuchet MS"/>
                <a:cs typeface="Trebuchet MS"/>
              </a:rPr>
              <a:t>while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falling </a:t>
            </a:r>
            <a:r>
              <a:rPr sz="1200" spc="-35" dirty="0">
                <a:solidFill>
                  <a:srgbClr val="131212"/>
                </a:solidFill>
                <a:latin typeface="Trebuchet MS"/>
                <a:cs typeface="Trebuchet MS"/>
              </a:rPr>
              <a:t>intonation</a:t>
            </a:r>
            <a:r>
              <a:rPr sz="1200" spc="-2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131212"/>
                </a:solidFill>
                <a:latin typeface="Trebuchet MS"/>
                <a:cs typeface="Trebuchet MS"/>
              </a:rPr>
              <a:t>signifies</a:t>
            </a:r>
            <a:r>
              <a:rPr sz="1200" spc="-2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131212"/>
                </a:solidFill>
                <a:latin typeface="Trebuchet MS"/>
                <a:cs typeface="Trebuchet MS"/>
              </a:rPr>
              <a:t>authority.</a:t>
            </a:r>
            <a:r>
              <a:rPr sz="1200" spc="-2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It</a:t>
            </a:r>
            <a:r>
              <a:rPr sz="1200" spc="-2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signals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the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importance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of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ideas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and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engages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the</a:t>
            </a:r>
            <a:r>
              <a:rPr sz="1200" spc="-7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audience.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9155" y="35832"/>
            <a:ext cx="5727146" cy="343980"/>
          </a:xfrm>
          <a:prstGeom prst="rect">
            <a:avLst/>
          </a:prstGeom>
        </p:spPr>
        <p:txBody>
          <a:bodyPr vert="horz" wrap="square" lIns="0" tIns="103776" rIns="0" bIns="0" rtlCol="0">
            <a:spAutoFit/>
          </a:bodyPr>
          <a:lstStyle/>
          <a:p>
            <a:pPr marL="819785">
              <a:lnSpc>
                <a:spcPct val="100000"/>
              </a:lnSpc>
              <a:spcBef>
                <a:spcPts val="95"/>
              </a:spcBef>
            </a:pPr>
            <a:r>
              <a:rPr spc="100" dirty="0">
                <a:solidFill>
                  <a:srgbClr val="131212"/>
                </a:solidFill>
              </a:rPr>
              <a:t>INTONATION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3137" y="880867"/>
            <a:ext cx="2514599" cy="2491377"/>
          </a:xfrm>
          <a:prstGeom prst="rect">
            <a:avLst/>
          </a:prstGeom>
        </p:spPr>
      </p:pic>
      <p:pic>
        <p:nvPicPr>
          <p:cNvPr id="6" name="394992534_24238118659165787_639239626445211493_n">
            <a:hlinkClick r:id="" action="ppaction://media"/>
            <a:extLst>
              <a:ext uri="{FF2B5EF4-FFF2-40B4-BE49-F238E27FC236}">
                <a16:creationId xmlns:a16="http://schemas.microsoft.com/office/drawing/2014/main" id="{EBCDE722-7970-4872-8447-4DAE9CA30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8150" y="1821180"/>
            <a:ext cx="3352800" cy="1927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0582" y="212725"/>
            <a:ext cx="2731135" cy="5740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-635" algn="ctr">
              <a:lnSpc>
                <a:spcPts val="1350"/>
              </a:lnSpc>
              <a:spcBef>
                <a:spcPts val="365"/>
              </a:spcBef>
            </a:pPr>
            <a:r>
              <a:rPr sz="1350" b="1" spc="114" dirty="0">
                <a:solidFill>
                  <a:srgbClr val="424242"/>
                </a:solidFill>
                <a:latin typeface="Trebuchet MS"/>
                <a:cs typeface="Trebuchet MS"/>
              </a:rPr>
              <a:t>HERER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95" dirty="0">
                <a:solidFill>
                  <a:srgbClr val="424242"/>
                </a:solidFill>
                <a:latin typeface="Trebuchet MS"/>
                <a:cs typeface="Trebuchet MS"/>
              </a:rPr>
              <a:t>ARE</a:t>
            </a:r>
            <a:r>
              <a:rPr sz="1350" b="1" spc="4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65" dirty="0">
                <a:solidFill>
                  <a:srgbClr val="424242"/>
                </a:solidFill>
                <a:latin typeface="Trebuchet MS"/>
                <a:cs typeface="Trebuchet MS"/>
              </a:rPr>
              <a:t>SOME</a:t>
            </a:r>
            <a:r>
              <a:rPr sz="1350" b="1" spc="4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10" dirty="0">
                <a:solidFill>
                  <a:srgbClr val="424242"/>
                </a:solidFill>
                <a:latin typeface="Trebuchet MS"/>
                <a:cs typeface="Trebuchet MS"/>
              </a:rPr>
              <a:t>EXAMPLES </a:t>
            </a:r>
            <a:r>
              <a:rPr sz="1350" b="1" spc="105" dirty="0">
                <a:solidFill>
                  <a:srgbClr val="424242"/>
                </a:solidFill>
                <a:latin typeface="Trebuchet MS"/>
                <a:cs typeface="Trebuchet MS"/>
              </a:rPr>
              <a:t>OF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10" dirty="0">
                <a:solidFill>
                  <a:srgbClr val="424242"/>
                </a:solidFill>
                <a:latin typeface="Trebuchet MS"/>
                <a:cs typeface="Trebuchet MS"/>
              </a:rPr>
              <a:t>INTONATION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60" dirty="0">
                <a:solidFill>
                  <a:srgbClr val="424242"/>
                </a:solidFill>
                <a:latin typeface="Trebuchet MS"/>
                <a:cs typeface="Trebuchet MS"/>
              </a:rPr>
              <a:t>TO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00" dirty="0">
                <a:solidFill>
                  <a:srgbClr val="424242"/>
                </a:solidFill>
                <a:latin typeface="Trebuchet MS"/>
                <a:cs typeface="Trebuchet MS"/>
              </a:rPr>
              <a:t>KEEP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85" dirty="0">
                <a:solidFill>
                  <a:srgbClr val="424242"/>
                </a:solidFill>
                <a:latin typeface="Trebuchet MS"/>
                <a:cs typeface="Trebuchet MS"/>
              </a:rPr>
              <a:t>YOU </a:t>
            </a:r>
            <a:r>
              <a:rPr sz="1350" b="1" spc="80" dirty="0">
                <a:solidFill>
                  <a:srgbClr val="424242"/>
                </a:solidFill>
                <a:latin typeface="Trebuchet MS"/>
                <a:cs typeface="Trebuchet MS"/>
              </a:rPr>
              <a:t>ENTERTAINED</a:t>
            </a:r>
            <a:endParaRPr sz="1350" dirty="0">
              <a:latin typeface="Trebuchet MS"/>
              <a:cs typeface="Trebuchet MS"/>
            </a:endParaRPr>
          </a:p>
        </p:txBody>
      </p:sp>
      <p:pic>
        <p:nvPicPr>
          <p:cNvPr id="3" name="Starting a Career in Coding _ Beyond Coding Podcast #31 - Patrick Akil with Johan Janssen">
            <a:hlinkClick r:id="" action="ppaction://media"/>
            <a:extLst>
              <a:ext uri="{FF2B5EF4-FFF2-40B4-BE49-F238E27FC236}">
                <a16:creationId xmlns:a16="http://schemas.microsoft.com/office/drawing/2014/main" id="{6B41358E-5E89-4B28-B457-B3858BDF85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9550" y="1517015"/>
            <a:ext cx="3656053" cy="2056946"/>
          </a:xfrm>
          <a:prstGeom prst="rect">
            <a:avLst/>
          </a:prstGeom>
        </p:spPr>
      </p:pic>
      <p:pic>
        <p:nvPicPr>
          <p:cNvPr id="4" name="370210152_6717985864959188_3230189391467520101_n">
            <a:hlinkClick r:id="" action="ppaction://media"/>
            <a:extLst>
              <a:ext uri="{FF2B5EF4-FFF2-40B4-BE49-F238E27FC236}">
                <a16:creationId xmlns:a16="http://schemas.microsoft.com/office/drawing/2014/main" id="{856A2202-D4E5-4778-ABE3-47ABDEF98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63385" y="1517016"/>
            <a:ext cx="2799365" cy="2069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571"/>
            <a:ext cx="6967855" cy="3911600"/>
            <a:chOff x="0" y="3571"/>
            <a:chExt cx="6967855" cy="391160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86" y="3571"/>
              <a:ext cx="6137188" cy="39112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581"/>
              <a:ext cx="6967855" cy="3911600"/>
            </a:xfrm>
            <a:custGeom>
              <a:avLst/>
              <a:gdLst/>
              <a:ahLst/>
              <a:cxnLst/>
              <a:rect l="l" t="t" r="r" b="b"/>
              <a:pathLst>
                <a:path w="6967855" h="3911600">
                  <a:moveTo>
                    <a:pt x="133350" y="0"/>
                  </a:moveTo>
                  <a:lnTo>
                    <a:pt x="0" y="0"/>
                  </a:lnTo>
                  <a:lnTo>
                    <a:pt x="0" y="1084364"/>
                  </a:lnTo>
                  <a:lnTo>
                    <a:pt x="133350" y="1084364"/>
                  </a:lnTo>
                  <a:lnTo>
                    <a:pt x="133350" y="0"/>
                  </a:lnTo>
                  <a:close/>
                </a:path>
                <a:path w="6967855" h="3911600">
                  <a:moveTo>
                    <a:pt x="6967677" y="3779151"/>
                  </a:moveTo>
                  <a:lnTo>
                    <a:pt x="0" y="3779151"/>
                  </a:lnTo>
                  <a:lnTo>
                    <a:pt x="0" y="3911193"/>
                  </a:lnTo>
                  <a:lnTo>
                    <a:pt x="6967677" y="3911193"/>
                  </a:lnTo>
                  <a:lnTo>
                    <a:pt x="6967677" y="3779151"/>
                  </a:lnTo>
                  <a:close/>
                </a:path>
                <a:path w="6967855" h="3911600">
                  <a:moveTo>
                    <a:pt x="6967677" y="0"/>
                  </a:moveTo>
                  <a:lnTo>
                    <a:pt x="6837273" y="0"/>
                  </a:lnTo>
                  <a:lnTo>
                    <a:pt x="6837273" y="538010"/>
                  </a:lnTo>
                  <a:lnTo>
                    <a:pt x="6967677" y="538010"/>
                  </a:lnTo>
                  <a:lnTo>
                    <a:pt x="6967677" y="0"/>
                  </a:lnTo>
                  <a:close/>
                </a:path>
              </a:pathLst>
            </a:custGeom>
            <a:solidFill>
              <a:srgbClr val="DA7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4879" y="264619"/>
              <a:ext cx="3465195" cy="561975"/>
            </a:xfrm>
            <a:custGeom>
              <a:avLst/>
              <a:gdLst/>
              <a:ahLst/>
              <a:cxnLst/>
              <a:rect l="l" t="t" r="r" b="b"/>
              <a:pathLst>
                <a:path w="3465195" h="561975">
                  <a:moveTo>
                    <a:pt x="3464718" y="561528"/>
                  </a:moveTo>
                  <a:lnTo>
                    <a:pt x="0" y="561528"/>
                  </a:lnTo>
                  <a:lnTo>
                    <a:pt x="0" y="0"/>
                  </a:lnTo>
                  <a:lnTo>
                    <a:pt x="3464718" y="0"/>
                  </a:lnTo>
                  <a:lnTo>
                    <a:pt x="3464718" y="561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01265" y="337594"/>
            <a:ext cx="117538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spc="150" dirty="0"/>
              <a:t>EMPHASIS</a:t>
            </a:r>
            <a:endParaRPr sz="1700"/>
          </a:p>
        </p:txBody>
      </p:sp>
      <p:sp>
        <p:nvSpPr>
          <p:cNvPr id="7" name="object 7"/>
          <p:cNvSpPr/>
          <p:nvPr/>
        </p:nvSpPr>
        <p:spPr>
          <a:xfrm>
            <a:off x="267475" y="930928"/>
            <a:ext cx="3465195" cy="1151890"/>
          </a:xfrm>
          <a:custGeom>
            <a:avLst/>
            <a:gdLst/>
            <a:ahLst/>
            <a:cxnLst/>
            <a:rect l="l" t="t" r="r" b="b"/>
            <a:pathLst>
              <a:path w="3465195" h="1151889">
                <a:moveTo>
                  <a:pt x="3464718" y="1151631"/>
                </a:moveTo>
                <a:lnTo>
                  <a:pt x="0" y="1151631"/>
                </a:lnTo>
                <a:lnTo>
                  <a:pt x="0" y="0"/>
                </a:lnTo>
                <a:lnTo>
                  <a:pt x="3464718" y="0"/>
                </a:lnTo>
                <a:lnTo>
                  <a:pt x="3464718" y="11516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36012" y="1035660"/>
            <a:ext cx="3053715" cy="882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2299"/>
              </a:lnSpc>
              <a:spcBef>
                <a:spcPts val="90"/>
              </a:spcBef>
            </a:pP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In</a:t>
            </a:r>
            <a:r>
              <a:rPr sz="1100" spc="15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B65341"/>
                </a:solidFill>
                <a:latin typeface="Tahoma"/>
                <a:cs typeface="Tahoma"/>
              </a:rPr>
              <a:t>IT</a:t>
            </a:r>
            <a:r>
              <a:rPr sz="1100" spc="-8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discussions,</a:t>
            </a:r>
            <a:r>
              <a:rPr sz="1100" spc="-8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speakers</a:t>
            </a:r>
            <a:r>
              <a:rPr sz="1100" spc="-8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can</a:t>
            </a:r>
            <a:r>
              <a:rPr sz="1100" spc="-8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emphasize</a:t>
            </a:r>
            <a:r>
              <a:rPr sz="1100" spc="-8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B65341"/>
                </a:solidFill>
                <a:latin typeface="Tahoma"/>
                <a:cs typeface="Tahoma"/>
              </a:rPr>
              <a:t>key </a:t>
            </a:r>
            <a:r>
              <a:rPr sz="1100" spc="-45" dirty="0">
                <a:solidFill>
                  <a:srgbClr val="B65341"/>
                </a:solidFill>
                <a:latin typeface="Tahoma"/>
                <a:cs typeface="Tahoma"/>
              </a:rPr>
              <a:t>terms,</a:t>
            </a:r>
            <a:r>
              <a:rPr sz="1100" spc="-6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B65341"/>
                </a:solidFill>
                <a:latin typeface="Tahoma"/>
                <a:cs typeface="Tahoma"/>
              </a:rPr>
              <a:t>concepts,</a:t>
            </a:r>
            <a:r>
              <a:rPr sz="1100" spc="-5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B65341"/>
                </a:solidFill>
                <a:latin typeface="Tahoma"/>
                <a:cs typeface="Tahoma"/>
              </a:rPr>
              <a:t>or</a:t>
            </a:r>
            <a:r>
              <a:rPr sz="1100" spc="-5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warnings</a:t>
            </a:r>
            <a:r>
              <a:rPr sz="1100" spc="-5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B65341"/>
                </a:solidFill>
                <a:latin typeface="Tahoma"/>
                <a:cs typeface="Tahoma"/>
              </a:rPr>
              <a:t>by</a:t>
            </a:r>
            <a:r>
              <a:rPr sz="1100" spc="-5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changing</a:t>
            </a:r>
            <a:r>
              <a:rPr sz="1100" spc="-5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B65341"/>
                </a:solidFill>
                <a:latin typeface="Tahoma"/>
                <a:cs typeface="Tahoma"/>
              </a:rPr>
              <a:t>volume, </a:t>
            </a:r>
            <a:r>
              <a:rPr sz="1100" spc="-45" dirty="0">
                <a:solidFill>
                  <a:srgbClr val="B65341"/>
                </a:solidFill>
                <a:latin typeface="Tahoma"/>
                <a:cs typeface="Tahoma"/>
              </a:rPr>
              <a:t>tone,</a:t>
            </a:r>
            <a:r>
              <a:rPr sz="1100" spc="-7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B65341"/>
                </a:solidFill>
                <a:latin typeface="Tahoma"/>
                <a:cs typeface="Tahoma"/>
              </a:rPr>
              <a:t>or</a:t>
            </a:r>
            <a:r>
              <a:rPr sz="1100" spc="-7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pace.</a:t>
            </a:r>
            <a:r>
              <a:rPr sz="1100" spc="17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B65341"/>
                </a:solidFill>
                <a:latin typeface="Tahoma"/>
                <a:cs typeface="Tahoma"/>
              </a:rPr>
              <a:t>For</a:t>
            </a:r>
            <a:r>
              <a:rPr sz="1100" spc="-7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B65341"/>
                </a:solidFill>
                <a:latin typeface="Tahoma"/>
                <a:cs typeface="Tahoma"/>
              </a:rPr>
              <a:t>example,</a:t>
            </a:r>
            <a:r>
              <a:rPr sz="1100" spc="-7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B65341"/>
                </a:solidFill>
                <a:latin typeface="Tahoma"/>
                <a:cs typeface="Tahoma"/>
              </a:rPr>
              <a:t>the</a:t>
            </a:r>
            <a:r>
              <a:rPr sz="1100" spc="-7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B65341"/>
                </a:solidFill>
                <a:latin typeface="Tahoma"/>
                <a:cs typeface="Tahoma"/>
              </a:rPr>
              <a:t>word</a:t>
            </a:r>
            <a:r>
              <a:rPr sz="1100" spc="-7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B65341"/>
                </a:solidFill>
                <a:latin typeface="Tahoma"/>
                <a:cs typeface="Tahoma"/>
              </a:rPr>
              <a:t>"security"</a:t>
            </a:r>
            <a:r>
              <a:rPr sz="1100" spc="-7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B65341"/>
                </a:solidFill>
                <a:latin typeface="Tahoma"/>
                <a:cs typeface="Tahoma"/>
              </a:rPr>
              <a:t>can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be</a:t>
            </a:r>
            <a:r>
              <a:rPr sz="1100" spc="-6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B65341"/>
                </a:solidFill>
                <a:latin typeface="Tahoma"/>
                <a:cs typeface="Tahoma"/>
              </a:rPr>
              <a:t>pronounced</a:t>
            </a:r>
            <a:r>
              <a:rPr sz="1100" spc="-6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sharper</a:t>
            </a:r>
            <a:r>
              <a:rPr sz="1100" spc="-6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and</a:t>
            </a:r>
            <a:r>
              <a:rPr sz="1100" spc="-6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B65341"/>
                </a:solidFill>
                <a:latin typeface="Tahoma"/>
                <a:cs typeface="Tahoma"/>
              </a:rPr>
              <a:t>slower</a:t>
            </a:r>
            <a:r>
              <a:rPr sz="1100" spc="-6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B65341"/>
                </a:solidFill>
                <a:latin typeface="Tahoma"/>
                <a:cs typeface="Tahoma"/>
              </a:rPr>
              <a:t>to</a:t>
            </a:r>
            <a:r>
              <a:rPr sz="1100" spc="-6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B65341"/>
                </a:solidFill>
                <a:latin typeface="Tahoma"/>
                <a:cs typeface="Tahoma"/>
              </a:rPr>
              <a:t>emphasize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its</a:t>
            </a:r>
            <a:r>
              <a:rPr sz="1100" spc="-6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B65341"/>
                </a:solidFill>
                <a:latin typeface="Tahoma"/>
                <a:cs typeface="Tahoma"/>
              </a:rPr>
              <a:t>importance</a:t>
            </a:r>
            <a:r>
              <a:rPr sz="1100" spc="-6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in</a:t>
            </a:r>
            <a:r>
              <a:rPr sz="1100" spc="-60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B65341"/>
                </a:solidFill>
                <a:latin typeface="Tahoma"/>
                <a:cs typeface="Tahoma"/>
              </a:rPr>
              <a:t>data</a:t>
            </a:r>
            <a:r>
              <a:rPr sz="1100" spc="-65" dirty="0">
                <a:solidFill>
                  <a:srgbClr val="B65341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B65341"/>
                </a:solidFill>
                <a:latin typeface="Tahoma"/>
                <a:cs typeface="Tahoma"/>
              </a:rPr>
              <a:t>protection.</a:t>
            </a:r>
            <a:endParaRPr sz="1100" dirty="0">
              <a:latin typeface="Tahoma"/>
              <a:cs typeface="Tahoma"/>
            </a:endParaRPr>
          </a:p>
        </p:txBody>
      </p:sp>
      <p:pic>
        <p:nvPicPr>
          <p:cNvPr id="9" name="394979728_10062919190445538_3168583415511840400_n">
            <a:hlinkClick r:id="" action="ppaction://media"/>
            <a:extLst>
              <a:ext uri="{FF2B5EF4-FFF2-40B4-BE49-F238E27FC236}">
                <a16:creationId xmlns:a16="http://schemas.microsoft.com/office/drawing/2014/main" id="{17C527E4-C41E-4C19-A391-8C49268AE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8268" y="577966"/>
            <a:ext cx="3053715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5835" y="288925"/>
            <a:ext cx="2500630" cy="5740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ctr">
              <a:lnSpc>
                <a:spcPts val="1350"/>
              </a:lnSpc>
              <a:spcBef>
                <a:spcPts val="365"/>
              </a:spcBef>
            </a:pPr>
            <a:r>
              <a:rPr sz="1350" b="1" spc="120" dirty="0">
                <a:solidFill>
                  <a:srgbClr val="424242"/>
                </a:solidFill>
                <a:latin typeface="Trebuchet MS"/>
                <a:cs typeface="Trebuchet MS"/>
              </a:rPr>
              <a:t>HERE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95" dirty="0">
                <a:solidFill>
                  <a:srgbClr val="424242"/>
                </a:solidFill>
                <a:latin typeface="Trebuchet MS"/>
                <a:cs typeface="Trebuchet MS"/>
              </a:rPr>
              <a:t>ARE</a:t>
            </a:r>
            <a:r>
              <a:rPr sz="1350" b="1" spc="4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65" dirty="0">
                <a:solidFill>
                  <a:srgbClr val="424242"/>
                </a:solidFill>
                <a:latin typeface="Trebuchet MS"/>
                <a:cs typeface="Trebuchet MS"/>
              </a:rPr>
              <a:t>SOME</a:t>
            </a:r>
            <a:r>
              <a:rPr sz="1350" b="1" spc="4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10" dirty="0">
                <a:solidFill>
                  <a:srgbClr val="424242"/>
                </a:solidFill>
                <a:latin typeface="Trebuchet MS"/>
                <a:cs typeface="Trebuchet MS"/>
              </a:rPr>
              <a:t>EXAMPLES </a:t>
            </a:r>
            <a:r>
              <a:rPr sz="1350" b="1" spc="105" dirty="0">
                <a:solidFill>
                  <a:srgbClr val="424242"/>
                </a:solidFill>
                <a:latin typeface="Trebuchet MS"/>
                <a:cs typeface="Trebuchet MS"/>
              </a:rPr>
              <a:t>OF</a:t>
            </a:r>
            <a:r>
              <a:rPr sz="1350" b="1" spc="3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14" dirty="0">
                <a:solidFill>
                  <a:srgbClr val="424242"/>
                </a:solidFill>
                <a:latin typeface="Trebuchet MS"/>
                <a:cs typeface="Trebuchet MS"/>
              </a:rPr>
              <a:t>EMPHASIS</a:t>
            </a:r>
            <a:r>
              <a:rPr sz="1350" b="1" spc="3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60" dirty="0">
                <a:solidFill>
                  <a:srgbClr val="424242"/>
                </a:solidFill>
                <a:latin typeface="Trebuchet MS"/>
                <a:cs typeface="Trebuchet MS"/>
              </a:rPr>
              <a:t>TO</a:t>
            </a:r>
            <a:r>
              <a:rPr sz="1350" b="1" spc="3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100" dirty="0">
                <a:solidFill>
                  <a:srgbClr val="424242"/>
                </a:solidFill>
                <a:latin typeface="Trebuchet MS"/>
                <a:cs typeface="Trebuchet MS"/>
              </a:rPr>
              <a:t>KEEP</a:t>
            </a:r>
            <a:r>
              <a:rPr sz="1350" b="1" spc="35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1350" b="1" spc="85" dirty="0">
                <a:solidFill>
                  <a:srgbClr val="424242"/>
                </a:solidFill>
                <a:latin typeface="Trebuchet MS"/>
                <a:cs typeface="Trebuchet MS"/>
              </a:rPr>
              <a:t>YOU </a:t>
            </a:r>
            <a:r>
              <a:rPr sz="1350" b="1" spc="80" dirty="0">
                <a:solidFill>
                  <a:srgbClr val="424242"/>
                </a:solidFill>
                <a:latin typeface="Trebuchet MS"/>
                <a:cs typeface="Trebuchet MS"/>
              </a:rPr>
              <a:t>ENTERTAINED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3" name="Starting a Career in Coding _ Beyond Coding Podcast #31 - Patrick Akil with Johan Janssen (2)">
            <a:hlinkClick r:id="" action="ppaction://media"/>
            <a:extLst>
              <a:ext uri="{FF2B5EF4-FFF2-40B4-BE49-F238E27FC236}">
                <a16:creationId xmlns:a16="http://schemas.microsoft.com/office/drawing/2014/main" id="{F5A8EE5F-4B71-45CD-B1FB-5B2A43299F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350" y="1944007"/>
            <a:ext cx="3250542" cy="1828800"/>
          </a:xfrm>
          <a:prstGeom prst="rect">
            <a:avLst/>
          </a:prstGeom>
        </p:spPr>
      </p:pic>
      <p:pic>
        <p:nvPicPr>
          <p:cNvPr id="4" name="394963036_6580743665385956_3946290624703507802_n">
            <a:hlinkClick r:id="" action="ppaction://media"/>
            <a:extLst>
              <a:ext uri="{FF2B5EF4-FFF2-40B4-BE49-F238E27FC236}">
                <a16:creationId xmlns:a16="http://schemas.microsoft.com/office/drawing/2014/main" id="{4250A944-9106-4554-AD05-797C333051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08022" y="1944007"/>
            <a:ext cx="3290037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2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750" y="-92075"/>
            <a:ext cx="5727146" cy="343980"/>
          </a:xfrm>
          <a:prstGeom prst="rect">
            <a:avLst/>
          </a:prstGeom>
        </p:spPr>
        <p:txBody>
          <a:bodyPr vert="horz" wrap="square" lIns="0" tIns="124905" rIns="0" bIns="0" rtlCol="0">
            <a:spAutoFit/>
          </a:bodyPr>
          <a:lstStyle/>
          <a:p>
            <a:pPr marL="526415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REPETITION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350" y="365125"/>
            <a:ext cx="2522220" cy="14941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5" marR="9525" indent="-635" algn="ctr">
              <a:lnSpc>
                <a:spcPct val="101600"/>
              </a:lnSpc>
              <a:spcBef>
                <a:spcPts val="75"/>
              </a:spcBef>
            </a:pP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Repetition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in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IT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131212"/>
                </a:solidFill>
                <a:latin typeface="Trebuchet MS"/>
                <a:cs typeface="Trebuchet MS"/>
              </a:rPr>
              <a:t>serves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131212"/>
                </a:solidFill>
                <a:latin typeface="Trebuchet MS"/>
                <a:cs typeface="Trebuchet MS"/>
              </a:rPr>
              <a:t>as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131212"/>
                </a:solidFill>
                <a:latin typeface="Trebuchet MS"/>
                <a:cs typeface="Trebuchet MS"/>
              </a:rPr>
              <a:t>a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valuable </a:t>
            </a:r>
            <a:r>
              <a:rPr sz="1200" spc="-55" dirty="0">
                <a:solidFill>
                  <a:srgbClr val="131212"/>
                </a:solidFill>
                <a:latin typeface="Trebuchet MS"/>
                <a:cs typeface="Trebuchet MS"/>
              </a:rPr>
              <a:t>technique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to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131212"/>
                </a:solidFill>
                <a:latin typeface="Trebuchet MS"/>
                <a:cs typeface="Trebuchet MS"/>
              </a:rPr>
              <a:t>emphasize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and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clarify </a:t>
            </a:r>
            <a:r>
              <a:rPr sz="1200" spc="-40" dirty="0">
                <a:solidFill>
                  <a:srgbClr val="131212"/>
                </a:solidFill>
                <a:latin typeface="Trebuchet MS"/>
                <a:cs typeface="Trebuchet MS"/>
              </a:rPr>
              <a:t>important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concepts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131212"/>
                </a:solidFill>
                <a:latin typeface="Trebuchet MS"/>
                <a:cs typeface="Trebuchet MS"/>
              </a:rPr>
              <a:t>or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technical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 terms.</a:t>
            </a:r>
            <a:endParaRPr sz="1200" dirty="0">
              <a:latin typeface="Trebuchet MS"/>
              <a:cs typeface="Trebuchet MS"/>
            </a:endParaRPr>
          </a:p>
          <a:p>
            <a:pPr marL="12700" marR="5080" algn="ctr">
              <a:lnSpc>
                <a:spcPts val="1420"/>
              </a:lnSpc>
              <a:spcBef>
                <a:spcPts val="50"/>
              </a:spcBef>
            </a:pP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It</a:t>
            </a:r>
            <a:r>
              <a:rPr sz="1200" spc="-55" dirty="0">
                <a:solidFill>
                  <a:srgbClr val="131212"/>
                </a:solidFill>
                <a:latin typeface="Trebuchet MS"/>
                <a:cs typeface="Trebuchet MS"/>
              </a:rPr>
              <a:t> reinforces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the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significance</a:t>
            </a:r>
            <a:r>
              <a:rPr sz="1200" spc="-5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of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131212"/>
                </a:solidFill>
                <a:latin typeface="Trebuchet MS"/>
                <a:cs typeface="Trebuchet MS"/>
              </a:rPr>
              <a:t>key 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elements,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131212"/>
                </a:solidFill>
                <a:latin typeface="Trebuchet MS"/>
                <a:cs typeface="Trebuchet MS"/>
              </a:rPr>
              <a:t>such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131212"/>
                </a:solidFill>
                <a:latin typeface="Trebuchet MS"/>
                <a:cs typeface="Trebuchet MS"/>
              </a:rPr>
              <a:t>as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55" dirty="0">
                <a:solidFill>
                  <a:srgbClr val="131212"/>
                </a:solidFill>
                <a:latin typeface="Trebuchet MS"/>
                <a:cs typeface="Trebuchet MS"/>
              </a:rPr>
              <a:t>reiterating</a:t>
            </a:r>
            <a:r>
              <a:rPr sz="1200" spc="-5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acronyms </a:t>
            </a:r>
            <a:r>
              <a:rPr sz="1200" spc="-75" dirty="0">
                <a:solidFill>
                  <a:srgbClr val="131212"/>
                </a:solidFill>
                <a:latin typeface="Trebuchet MS"/>
                <a:cs typeface="Trebuchet MS"/>
              </a:rPr>
              <a:t>like</a:t>
            </a:r>
            <a:r>
              <a:rPr sz="1200" spc="-7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"AI"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to</a:t>
            </a:r>
            <a:r>
              <a:rPr sz="1200" spc="-7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ensure</a:t>
            </a:r>
            <a:r>
              <a:rPr sz="1200" spc="-6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the</a:t>
            </a:r>
            <a:r>
              <a:rPr sz="1200" spc="-7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audience </a:t>
            </a:r>
            <a:r>
              <a:rPr sz="1200" spc="-40" dirty="0">
                <a:solidFill>
                  <a:srgbClr val="131212"/>
                </a:solidFill>
                <a:latin typeface="Trebuchet MS"/>
                <a:cs typeface="Trebuchet MS"/>
              </a:rPr>
              <a:t>comprehends </a:t>
            </a:r>
            <a:r>
              <a:rPr sz="1200" spc="-60" dirty="0">
                <a:solidFill>
                  <a:srgbClr val="131212"/>
                </a:solidFill>
                <a:latin typeface="Trebuchet MS"/>
                <a:cs typeface="Trebuchet MS"/>
              </a:rPr>
              <a:t>their</a:t>
            </a:r>
            <a:r>
              <a:rPr sz="1200" spc="-3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131212"/>
                </a:solidFill>
                <a:latin typeface="Trebuchet MS"/>
                <a:cs typeface="Trebuchet MS"/>
              </a:rPr>
              <a:t>importance</a:t>
            </a:r>
            <a:r>
              <a:rPr sz="1200" spc="-25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within</a:t>
            </a:r>
            <a:endParaRPr sz="12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200" spc="-25" dirty="0">
                <a:solidFill>
                  <a:srgbClr val="131212"/>
                </a:solidFill>
                <a:latin typeface="Trebuchet MS"/>
                <a:cs typeface="Trebuchet MS"/>
              </a:rPr>
              <a:t>technology</a:t>
            </a:r>
            <a:r>
              <a:rPr sz="1200" spc="-40" dirty="0">
                <a:solidFill>
                  <a:srgbClr val="131212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131212"/>
                </a:solidFill>
                <a:latin typeface="Trebuchet MS"/>
                <a:cs typeface="Trebuchet MS"/>
              </a:rPr>
              <a:t>discussions.</a:t>
            </a:r>
            <a:endParaRPr sz="1200" dirty="0">
              <a:latin typeface="Trebuchet MS"/>
              <a:cs typeface="Trebuchet MS"/>
            </a:endParaRPr>
          </a:p>
        </p:txBody>
      </p:sp>
      <p:pic>
        <p:nvPicPr>
          <p:cNvPr id="4" name="394994758_7707386625944533_280357227366601943_n">
            <a:hlinkClick r:id="" action="ppaction://media"/>
            <a:extLst>
              <a:ext uri="{FF2B5EF4-FFF2-40B4-BE49-F238E27FC236}">
                <a16:creationId xmlns:a16="http://schemas.microsoft.com/office/drawing/2014/main" id="{3D1035C7-B186-4EDA-A1EC-D0BFC3BBA3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2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350" y="1859280"/>
            <a:ext cx="3180522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299</Words>
  <Application>Microsoft Office PowerPoint</Application>
  <PresentationFormat>Custom</PresentationFormat>
  <Paragraphs>29</Paragraphs>
  <Slides>13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Tahoma</vt:lpstr>
      <vt:lpstr>Trebuchet MS</vt:lpstr>
      <vt:lpstr>Office Theme</vt:lpstr>
      <vt:lpstr>SPOKEN TEXT FEATURES</vt:lpstr>
      <vt:lpstr>INTRODUCTION</vt:lpstr>
      <vt:lpstr>PowerPoint Presentation</vt:lpstr>
      <vt:lpstr>PowerPoint Presentation</vt:lpstr>
      <vt:lpstr>INTONATION</vt:lpstr>
      <vt:lpstr>PowerPoint Presentation</vt:lpstr>
      <vt:lpstr>EMPHASIS</vt:lpstr>
      <vt:lpstr>PowerPoint Presentation</vt:lpstr>
      <vt:lpstr>REPETITION</vt:lpstr>
      <vt:lpstr>PowerPoint Presentation</vt:lpstr>
      <vt:lpstr>FIGURATIVE LANGUAGE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SPOKEN TEXT FEATURES</dc:title>
  <dc:creator>cy</dc:creator>
  <cp:lastModifiedBy>cy</cp:lastModifiedBy>
  <cp:revision>13</cp:revision>
  <dcterms:created xsi:type="dcterms:W3CDTF">2023-10-27T06:17:10Z</dcterms:created>
  <dcterms:modified xsi:type="dcterms:W3CDTF">2023-10-27T10:03:03Z</dcterms:modified>
</cp:coreProperties>
</file>